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9" r:id="rId4"/>
    <p:sldId id="260" r:id="rId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0150"/>
    <a:srgbClr val="007033"/>
    <a:srgbClr val="FFCC66"/>
    <a:srgbClr val="990099"/>
    <a:srgbClr val="CC0099"/>
    <a:srgbClr val="FE9202"/>
    <a:srgbClr val="6C1A00"/>
    <a:srgbClr val="00AACC"/>
    <a:srgbClr val="5EEC3C"/>
    <a:srgbClr val="1D3A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2" d="100"/>
          <a:sy n="102" d="100"/>
        </p:scale>
        <p:origin x="-360" y="174"/>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8C9A0B-AF28-46A7-B2C6-B7FE4C365706}" type="datetimeFigureOut">
              <a:rPr lang="en-US" smtClean="0"/>
              <a:pPr/>
              <a:t>1/14/2021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CF9645-FC00-4460-9794-63CC7B46D370}" type="slidenum">
              <a:rPr lang="en-US" smtClean="0"/>
              <a:pPr/>
              <a:t>‹#›</a:t>
            </a:fld>
            <a:endParaRPr lang="en-US" dirty="0"/>
          </a:p>
        </p:txBody>
      </p:sp>
    </p:spTree>
    <p:extLst>
      <p:ext uri="{BB962C8B-B14F-4D97-AF65-F5344CB8AC3E}">
        <p14:creationId xmlns="" xmlns:p14="http://schemas.microsoft.com/office/powerpoint/2010/main" val="317082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350B06-B074-48FC-8CFD-53D2CD8FB95F}" type="slidenum">
              <a:rPr lang="en-US" smtClean="0"/>
              <a:pPr/>
              <a:t>4</a:t>
            </a:fld>
            <a:endParaRPr lang="en-US" dirty="0"/>
          </a:p>
        </p:txBody>
      </p:sp>
    </p:spTree>
    <p:extLst>
      <p:ext uri="{BB962C8B-B14F-4D97-AF65-F5344CB8AC3E}">
        <p14:creationId xmlns="" xmlns:p14="http://schemas.microsoft.com/office/powerpoint/2010/main" val="11241726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54375" y="2113635"/>
            <a:ext cx="7635250" cy="1374345"/>
          </a:xfrm>
          <a:noFill/>
          <a:effectLst>
            <a:outerShdw blurRad="50800" dist="38100" dir="2700000" algn="tl" rotWithShape="0">
              <a:prstClr val="black">
                <a:alpha val="40000"/>
              </a:prstClr>
            </a:outerShdw>
          </a:effectLst>
        </p:spPr>
        <p:txBody>
          <a:bodyPr>
            <a:normAutofit/>
          </a:bodyPr>
          <a:lstStyle>
            <a:lvl1pPr algn="l">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907080" y="3640685"/>
            <a:ext cx="7940481" cy="610820"/>
          </a:xfrm>
        </p:spPr>
        <p:txBody>
          <a:bodyPr>
            <a:normAutofit/>
          </a:bodyPr>
          <a:lstStyle>
            <a:lvl1pPr marL="0" indent="0" algn="l">
              <a:buNone/>
              <a:defRPr sz="2800" b="0" i="0">
                <a:solidFill>
                  <a:srgbClr val="FF015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pic>
        <p:nvPicPr>
          <p:cNvPr id="7" name="Picture 6" descr="E:\websites\free-power-point-templates\2012\logos.png">
            <a:extLst>
              <a:ext uri="{FF2B5EF4-FFF2-40B4-BE49-F238E27FC236}">
                <a16:creationId xmlns:a16="http://schemas.microsoft.com/office/drawing/2014/main" xmlns="" id="{E056B0DD-0AEF-4055-A369-C1C2A18BBD48}"/>
              </a:ext>
            </a:extLst>
          </p:cNvPr>
          <p:cNvPicPr>
            <a:picLocks noChangeAspect="1" noChangeArrowheads="1"/>
          </p:cNvPicPr>
          <p:nvPr userDrawn="1"/>
        </p:nvPicPr>
        <p:blipFill>
          <a:blip r:embed="rId2">
            <a:extLst>
              <a:ext uri="{28A0092B-C50C-407E-A947-70E740481C1C}">
                <a14:useLocalDpi xmlns="" xmlns:a14="http://schemas.microsoft.com/office/drawing/2010/main" val="0"/>
              </a:ext>
            </a:extLst>
          </a:blip>
          <a:stretch>
            <a:fillRect/>
          </a:stretch>
        </p:blipFill>
        <p:spPr bwMode="auto">
          <a:xfrm>
            <a:off x="3918306" y="2326213"/>
            <a:ext cx="1463784" cy="526961"/>
          </a:xfrm>
          <a:prstGeom prst="rect">
            <a:avLst/>
          </a:prstGeom>
          <a:noFill/>
          <a:ln>
            <a:noFill/>
          </a:ln>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28470"/>
            <a:ext cx="8246070" cy="916230"/>
          </a:xfrm>
        </p:spPr>
        <p:txBody>
          <a:bodyPr>
            <a:normAutofit/>
          </a:bodyPr>
          <a:lstStyle>
            <a:lvl1pPr algn="l">
              <a:defRPr sz="3600" baseline="0">
                <a:solidFill>
                  <a:srgbClr val="FF015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350110"/>
            <a:ext cx="8246070" cy="3512212"/>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76015" y="433880"/>
            <a:ext cx="6566315" cy="572644"/>
          </a:xfrm>
        </p:spPr>
        <p:txBody>
          <a:bodyPr>
            <a:normAutofit/>
          </a:bodyPr>
          <a:lstStyle>
            <a:lvl1pPr algn="l">
              <a:defRPr sz="3600">
                <a:solidFill>
                  <a:srgbClr val="FF015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1976015" y="1044700"/>
            <a:ext cx="6566315" cy="3511061"/>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128470"/>
            <a:ext cx="7940659" cy="763525"/>
          </a:xfrm>
        </p:spPr>
        <p:txBody>
          <a:bodyPr>
            <a:normAutofit/>
          </a:bodyPr>
          <a:lstStyle>
            <a:lvl1pPr algn="l">
              <a:defRPr sz="3600" baseline="0">
                <a:solidFill>
                  <a:srgbClr val="FF015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481109"/>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1960930"/>
            <a:ext cx="4040188" cy="2137871"/>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481109"/>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1960930"/>
            <a:ext cx="4041775" cy="2137871"/>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1/14/2021</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dirty="0"/>
          </a:p>
        </p:txBody>
      </p:sp>
      <p:sp>
        <p:nvSpPr>
          <p:cNvPr id="7" name="TextBox 6">
            <a:extLst>
              <a:ext uri="{FF2B5EF4-FFF2-40B4-BE49-F238E27FC236}">
                <a16:creationId xmlns:a16="http://schemas.microsoft.com/office/drawing/2014/main" xmlns="" id="{E7C0AED8-5FAC-4F75-8DA1-DC85D3FA2453}"/>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959405"/>
            <a:ext cx="8092450" cy="1374345"/>
          </a:xfrm>
        </p:spPr>
        <p:txBody>
          <a:bodyPr>
            <a:normAutofit/>
          </a:bodyPr>
          <a:lstStyle/>
          <a:p>
            <a:r>
              <a:rPr lang="en-US" dirty="0" smtClean="0">
                <a:solidFill>
                  <a:srgbClr val="FF0000"/>
                </a:solidFill>
              </a:rPr>
              <a:t>               Elite </a:t>
            </a:r>
            <a:r>
              <a:rPr lang="en-US" dirty="0" smtClean="0">
                <a:solidFill>
                  <a:srgbClr val="FF0000"/>
                </a:solidFill>
              </a:rPr>
              <a:t>Hail International</a:t>
            </a:r>
            <a:endParaRPr lang="en-US" b="1" dirty="0">
              <a:solidFill>
                <a:srgbClr val="FF0000"/>
              </a:solidFill>
              <a:latin typeface="Constantia" pitchFamily="18" charset="0"/>
            </a:endParaRPr>
          </a:p>
        </p:txBody>
      </p:sp>
      <p:sp>
        <p:nvSpPr>
          <p:cNvPr id="3" name="Subtitle 2"/>
          <p:cNvSpPr>
            <a:spLocks noGrp="1"/>
          </p:cNvSpPr>
          <p:nvPr>
            <p:ph type="subTitle" idx="1"/>
          </p:nvPr>
        </p:nvSpPr>
        <p:spPr>
          <a:xfrm>
            <a:off x="762001" y="3865930"/>
            <a:ext cx="7086600" cy="610820"/>
          </a:xfrm>
        </p:spPr>
        <p:txBody>
          <a:bodyPr/>
          <a:lstStyle/>
          <a:p>
            <a:r>
              <a:rPr lang="en-US" b="1" dirty="0" smtClean="0">
                <a:ln w="17780" cmpd="sng">
                  <a:solidFill>
                    <a:schemeClr val="accent1">
                      <a:tint val="3000"/>
                    </a:schemeClr>
                  </a:solidFill>
                  <a:prstDash val="solid"/>
                  <a:miter lim="800000"/>
                </a:ln>
                <a:solidFill>
                  <a:srgbClr val="FF0000"/>
                </a:solidFill>
                <a:effectLst>
                  <a:outerShdw blurRad="55000" dist="50800" dir="5400000" algn="tl">
                    <a:srgbClr val="000000">
                      <a:alpha val="33000"/>
                    </a:srgbClr>
                  </a:outerShdw>
                </a:effectLst>
              </a:rPr>
              <a:t>                 www.elitehailintl.com</a:t>
            </a:r>
            <a:endParaRPr lang="en-US" b="1" dirty="0">
              <a:solidFill>
                <a:srgbClr val="FF0000"/>
              </a:solidFill>
            </a:endParaRPr>
          </a:p>
        </p:txBody>
      </p:sp>
      <p:pic>
        <p:nvPicPr>
          <p:cNvPr id="5" name="Picture 4" descr="1545.jpg"/>
          <p:cNvPicPr>
            <a:picLocks noChangeAspect="1"/>
          </p:cNvPicPr>
          <p:nvPr/>
        </p:nvPicPr>
        <p:blipFill>
          <a:blip r:embed="rId2"/>
          <a:stretch>
            <a:fillRect/>
          </a:stretch>
        </p:blipFill>
        <p:spPr>
          <a:xfrm>
            <a:off x="4191000" y="57150"/>
            <a:ext cx="4933950" cy="971550"/>
          </a:xfrm>
          <a:prstGeom prst="rect">
            <a:avLst/>
          </a:prstGeom>
        </p:spPr>
      </p:pic>
    </p:spTree>
    <p:extLst>
      <p:ext uri="{BB962C8B-B14F-4D97-AF65-F5344CB8AC3E}">
        <p14:creationId xmlns="" xmlns:p14="http://schemas.microsoft.com/office/powerpoint/2010/main" val="3639203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Why prompt hail damage is necessary?</a:t>
            </a:r>
            <a:endParaRPr lang="en-US" b="1" dirty="0" smtClean="0"/>
          </a:p>
        </p:txBody>
      </p:sp>
      <p:sp>
        <p:nvSpPr>
          <p:cNvPr id="10" name="Rectangle 9"/>
          <p:cNvSpPr/>
          <p:nvPr/>
        </p:nvSpPr>
        <p:spPr>
          <a:xfrm>
            <a:off x="304800" y="3409950"/>
            <a:ext cx="8458200" cy="1447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1700" dirty="0" smtClean="0">
                <a:latin typeface="Constantia" pitchFamily="18" charset="0"/>
              </a:rPr>
              <a:t>Although it depends upon the size of hail stones yet the damage caused by a pea sized hail is certainly less and can be managed easily in less expensive way. But the damage caused by larger hailstones is usually more and can be expensive</a:t>
            </a:r>
            <a:r>
              <a:rPr lang="en-US" sz="1700" dirty="0" smtClean="0">
                <a:latin typeface="Constantia" pitchFamily="18" charset="0"/>
              </a:rPr>
              <a:t>.</a:t>
            </a:r>
            <a:endParaRPr lang="en-US" sz="1700" dirty="0" smtClean="0">
              <a:latin typeface="Constantia" pitchFamily="18" charset="0"/>
            </a:endParaRPr>
          </a:p>
          <a:p>
            <a:r>
              <a:rPr lang="en-US" sz="1700" dirty="0" smtClean="0">
                <a:latin typeface="Constantia" pitchFamily="18" charset="0"/>
              </a:rPr>
              <a:t>The usual damages caused to automobiles by a hailstorm </a:t>
            </a:r>
            <a:r>
              <a:rPr lang="en-US" sz="1700" dirty="0" err="1" smtClean="0">
                <a:latin typeface="Constantia" pitchFamily="18" charset="0"/>
              </a:rPr>
              <a:t>include:Chipped</a:t>
            </a:r>
            <a:r>
              <a:rPr lang="en-US" sz="1700" dirty="0" smtClean="0">
                <a:latin typeface="Constantia" pitchFamily="18" charset="0"/>
              </a:rPr>
              <a:t> paint.</a:t>
            </a:r>
            <a:endParaRPr lang="en-US" sz="1700" dirty="0">
              <a:latin typeface="Constantia" pitchFamily="18" charset="0"/>
            </a:endParaRPr>
          </a:p>
        </p:txBody>
      </p:sp>
      <p:sp>
        <p:nvSpPr>
          <p:cNvPr id="6148" name="AutoShape 4" descr="Biosero Acceleration Lab"/>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8" name="Picture 7" descr="Dent Repair Dallas.JPG"/>
          <p:cNvPicPr>
            <a:picLocks noChangeAspect="1"/>
          </p:cNvPicPr>
          <p:nvPr/>
        </p:nvPicPr>
        <p:blipFill>
          <a:blip r:embed="rId2"/>
          <a:stretch>
            <a:fillRect/>
          </a:stretch>
        </p:blipFill>
        <p:spPr>
          <a:xfrm>
            <a:off x="152400" y="1200150"/>
            <a:ext cx="3276600" cy="1981200"/>
          </a:xfrm>
          <a:prstGeom prst="rect">
            <a:avLst/>
          </a:prstGeom>
        </p:spPr>
      </p:pic>
      <p:sp>
        <p:nvSpPr>
          <p:cNvPr id="11" name="Rectangle 10"/>
          <p:cNvSpPr/>
          <p:nvPr/>
        </p:nvSpPr>
        <p:spPr>
          <a:xfrm>
            <a:off x="3657600" y="1352550"/>
            <a:ext cx="5181600" cy="1676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en-US" sz="1600" dirty="0" smtClean="0"/>
          </a:p>
          <a:p>
            <a:r>
              <a:rPr lang="en-US" sz="1600" dirty="0" smtClean="0"/>
              <a:t>When </a:t>
            </a:r>
            <a:r>
              <a:rPr lang="en-US" sz="1600" dirty="0" smtClean="0"/>
              <a:t>hail storm strikes it spares nothing and cause damage to automobiles, aircraft, skylights, glass-roofed structures, livestock as well as crops. When you are caught in a hail storm, your car is surely going to get damaged due to it. A car damaged in a hailstorm must be repaired as soon as possible at some efficient Auto Hail Repair San Antonio.</a:t>
            </a:r>
          </a:p>
          <a:p>
            <a:endParaRPr lang="en-US" sz="1600" dirty="0" smtClean="0"/>
          </a:p>
        </p:txBody>
      </p:sp>
    </p:spTree>
    <p:extLst>
      <p:ext uri="{BB962C8B-B14F-4D97-AF65-F5344CB8AC3E}">
        <p14:creationId xmlns="" xmlns:p14="http://schemas.microsoft.com/office/powerpoint/2010/main" val="4103309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81200" y="209550"/>
            <a:ext cx="6566315" cy="572644"/>
          </a:xfrm>
        </p:spPr>
        <p:txBody>
          <a:bodyPr>
            <a:normAutofit/>
          </a:bodyPr>
          <a:lstStyle/>
          <a:p>
            <a:r>
              <a:rPr lang="en-US" sz="2400" b="1" dirty="0" smtClean="0">
                <a:latin typeface="Constantia" pitchFamily="18" charset="0"/>
              </a:rPr>
              <a:t>Importance of early hail repair</a:t>
            </a:r>
            <a:endParaRPr lang="en-US" sz="3200" b="1" dirty="0">
              <a:latin typeface="Constantia" pitchFamily="18" charset="0"/>
            </a:endParaRPr>
          </a:p>
        </p:txBody>
      </p:sp>
      <p:sp>
        <p:nvSpPr>
          <p:cNvPr id="6" name="Rectangle 5"/>
          <p:cNvSpPr/>
          <p:nvPr/>
        </p:nvSpPr>
        <p:spPr>
          <a:xfrm>
            <a:off x="1981200" y="3943350"/>
            <a:ext cx="7010400" cy="5334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600" b="1" dirty="0" smtClean="0">
                <a:latin typeface="Constantia" pitchFamily="18" charset="0"/>
              </a:rPr>
              <a:t>For more services visit us today at  </a:t>
            </a:r>
            <a:r>
              <a:rPr lang="en-US" sz="1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nstantia" pitchFamily="18" charset="0"/>
              </a:rPr>
              <a:t>www.elitehailintl.com</a:t>
            </a:r>
            <a:endParaRPr lang="en-US" sz="1600" b="1" i="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onstantia" pitchFamily="18" charset="0"/>
            </a:endParaRPr>
          </a:p>
        </p:txBody>
      </p:sp>
      <p:sp>
        <p:nvSpPr>
          <p:cNvPr id="5122" name="AutoShape 2" descr="Biosero Acceleration Lab"/>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2" name="AutoShape 2" descr="Top Phoenix Cataract Eye Surgery Doctor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5124" name="AutoShape 4" descr="Top Phoenix Cataract Eye Surgery Doctor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5126" name="AutoShape 6" descr="Top Phoenix Cataract Eye Surgery Doctor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0" name="Rectangle 9"/>
          <p:cNvSpPr/>
          <p:nvPr/>
        </p:nvSpPr>
        <p:spPr>
          <a:xfrm>
            <a:off x="1828800" y="1047750"/>
            <a:ext cx="7315200" cy="2209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smtClean="0"/>
              <a:t>An </a:t>
            </a:r>
            <a:r>
              <a:rPr lang="en-US" dirty="0" smtClean="0"/>
              <a:t>early hail repair San Antonio is essential to prevent further damage to the body and body parts. Delay in hail repair can lead a small crack in a windshield to spread into a much larger one. Same way a dent or ding can start to rust due to dampness in weather especially if the car paint is scratched or punctured. Moreover, the dents and dings caused by hail damage are not only look ugly, but also decrease value of your car.</a:t>
            </a:r>
          </a:p>
          <a:p>
            <a:endParaRPr lang="en-US" b="1" dirty="0" smtClean="0"/>
          </a:p>
        </p:txBody>
      </p:sp>
    </p:spTree>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448965" y="128470"/>
            <a:ext cx="7940659" cy="763525"/>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dirty="0" smtClean="0">
                <a:solidFill>
                  <a:srgbClr val="FF0150"/>
                </a:solidFill>
                <a:latin typeface="+mj-lt"/>
                <a:ea typeface="+mj-ea"/>
                <a:cs typeface="+mj-cs"/>
              </a:rPr>
              <a:t>GET IN TOUCH </a:t>
            </a:r>
            <a:endParaRPr kumimoji="0" lang="en-US" sz="4000" b="1" i="0" u="none" strike="noStrike" kern="1200" cap="none" spc="0" normalizeH="0" baseline="0" noProof="0" dirty="0">
              <a:ln>
                <a:noFill/>
              </a:ln>
              <a:solidFill>
                <a:srgbClr val="FF0150"/>
              </a:solidFill>
              <a:effectLst/>
              <a:uLnTx/>
              <a:uFillTx/>
              <a:latin typeface="+mj-lt"/>
              <a:ea typeface="+mj-ea"/>
              <a:cs typeface="+mj-cs"/>
            </a:endParaRPr>
          </a:p>
        </p:txBody>
      </p:sp>
      <p:sp>
        <p:nvSpPr>
          <p:cNvPr id="8" name="Rectangle 7"/>
          <p:cNvSpPr/>
          <p:nvPr/>
        </p:nvSpPr>
        <p:spPr>
          <a:xfrm>
            <a:off x="1295400" y="4248150"/>
            <a:ext cx="7010400" cy="533400"/>
          </a:xfrm>
          <a:prstGeom prst="rect">
            <a:avLst/>
          </a:prstGeom>
        </p:spPr>
        <p:style>
          <a:lnRef idx="2">
            <a:schemeClr val="accent5"/>
          </a:lnRef>
          <a:fillRef idx="1">
            <a:schemeClr val="lt1"/>
          </a:fillRef>
          <a:effectRef idx="0">
            <a:schemeClr val="accent5"/>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nstantia" pitchFamily="18" charset="0"/>
              </a:rPr>
              <a:t>Website: </a:t>
            </a:r>
            <a:r>
              <a:rPr 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nstantia" pitchFamily="18" charset="0"/>
              </a:rPr>
              <a:t>www.elitehailintl.com</a:t>
            </a:r>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Constantia" pitchFamily="18" charset="0"/>
            </a:endParaRPr>
          </a:p>
        </p:txBody>
      </p:sp>
      <p:sp>
        <p:nvSpPr>
          <p:cNvPr id="3074" name="AutoShape 2" descr="Email Ic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3076" name="AutoShape 4" descr="Email Ic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3078" name="AutoShape 6" descr="Email Ic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3" name="Oval 12"/>
          <p:cNvSpPr/>
          <p:nvPr/>
        </p:nvSpPr>
        <p:spPr>
          <a:xfrm>
            <a:off x="152400" y="1428750"/>
            <a:ext cx="4419600" cy="2590800"/>
          </a:xfrm>
          <a:prstGeom prst="ellipse">
            <a:avLst/>
          </a:prstGeom>
        </p:spPr>
        <p:style>
          <a:lnRef idx="2">
            <a:schemeClr val="accent6"/>
          </a:lnRef>
          <a:fillRef idx="1">
            <a:schemeClr val="lt1"/>
          </a:fillRef>
          <a:effectRef idx="0">
            <a:schemeClr val="accent6"/>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Constantia" pitchFamily="18" charset="0"/>
              </a:rPr>
              <a:t>Address: </a:t>
            </a:r>
            <a:r>
              <a:rPr lang="it-IT"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Constantia" pitchFamily="18" charset="0"/>
              </a:rPr>
              <a:t>5405 Bandera Rd. STE 104 San Antonio, TX 78238</a:t>
            </a:r>
            <a:endParaRPr lang="en-US"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Constantia" pitchFamily="18" charset="0"/>
            </a:endParaRPr>
          </a:p>
          <a:p>
            <a:r>
              <a:rPr lang="en-US"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Constantia" pitchFamily="18" charset="0"/>
              </a:rPr>
              <a:t>Phone: </a:t>
            </a:r>
            <a:r>
              <a:rPr lang="en-US"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Constantia" pitchFamily="18" charset="0"/>
              </a:rPr>
              <a:t> @ 210-361-8280.</a:t>
            </a:r>
            <a:endParaRPr lang="en-US"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Constantia" pitchFamily="18" charset="0"/>
            </a:endParaRPr>
          </a:p>
        </p:txBody>
      </p:sp>
      <p:sp>
        <p:nvSpPr>
          <p:cNvPr id="14" name="Rectangle 13"/>
          <p:cNvSpPr/>
          <p:nvPr/>
        </p:nvSpPr>
        <p:spPr>
          <a:xfrm>
            <a:off x="6324600" y="3333750"/>
            <a:ext cx="26670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Elite </a:t>
            </a:r>
            <a: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Hail International</a:t>
            </a: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0" name="Picture 9" descr="sdfsdfsdf.jpg"/>
          <p:cNvPicPr>
            <a:picLocks noChangeAspect="1"/>
          </p:cNvPicPr>
          <p:nvPr/>
        </p:nvPicPr>
        <p:blipFill>
          <a:blip r:embed="rId3"/>
          <a:stretch>
            <a:fillRect/>
          </a:stretch>
        </p:blipFill>
        <p:spPr>
          <a:xfrm>
            <a:off x="6324600" y="1123951"/>
            <a:ext cx="2819400" cy="1524000"/>
          </a:xfrm>
          <a:prstGeom prst="rect">
            <a:avLst/>
          </a:prstGeom>
        </p:spPr>
      </p:pic>
    </p:spTree>
    <p:extLst>
      <p:ext uri="{BB962C8B-B14F-4D97-AF65-F5344CB8AC3E}">
        <p14:creationId xmlns="" xmlns:p14="http://schemas.microsoft.com/office/powerpoint/2010/main" val="1091006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838</TotalTime>
  <Words>267</Words>
  <Application>Microsoft Office PowerPoint</Application>
  <PresentationFormat>On-screen Show (16:9)</PresentationFormat>
  <Paragraphs>16</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               Elite Hail International</vt:lpstr>
      <vt:lpstr>Why prompt hail damage is necessary?</vt:lpstr>
      <vt:lpstr>Importance of early hail repair</vt:lpstr>
      <vt:lpstr>Slide 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ESIGN - 26</cp:lastModifiedBy>
  <cp:revision>146</cp:revision>
  <dcterms:created xsi:type="dcterms:W3CDTF">2013-08-21T19:17:07Z</dcterms:created>
  <dcterms:modified xsi:type="dcterms:W3CDTF">2021-01-14T09:36:22Z</dcterms:modified>
</cp:coreProperties>
</file>