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FF0066"/>
    <a:srgbClr val="0099FF"/>
    <a:srgbClr val="FFFF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42EB-B68D-4545-A100-6E7F9D6E5605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6D68-3C18-430E-A68E-DD617124EE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42EB-B68D-4545-A100-6E7F9D6E5605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6D68-3C18-430E-A68E-DD617124EE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42EB-B68D-4545-A100-6E7F9D6E5605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6D68-3C18-430E-A68E-DD617124EE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42EB-B68D-4545-A100-6E7F9D6E5605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6D68-3C18-430E-A68E-DD617124EE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42EB-B68D-4545-A100-6E7F9D6E5605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6D68-3C18-430E-A68E-DD617124EE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42EB-B68D-4545-A100-6E7F9D6E5605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6D68-3C18-430E-A68E-DD617124EE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42EB-B68D-4545-A100-6E7F9D6E5605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6D68-3C18-430E-A68E-DD617124EE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42EB-B68D-4545-A100-6E7F9D6E5605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6D68-3C18-430E-A68E-DD617124EE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42EB-B68D-4545-A100-6E7F9D6E5605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6D68-3C18-430E-A68E-DD617124EE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42EB-B68D-4545-A100-6E7F9D6E5605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6D68-3C18-430E-A68E-DD617124EE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42EB-B68D-4545-A100-6E7F9D6E5605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A266D68-3C18-430E-A68E-DD617124EE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B142EB-B68D-4545-A100-6E7F9D6E5605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A266D68-3C18-430E-A68E-DD617124EEE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0"/>
            <a:ext cx="8385048" cy="1571612"/>
          </a:xfrm>
        </p:spPr>
        <p:txBody>
          <a:bodyPr>
            <a:noAutofit/>
          </a:bodyPr>
          <a:lstStyle/>
          <a:p>
            <a:pPr algn="ctr"/>
            <a:r>
              <a:rPr lang="en-US" sz="72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Who is the smartest?</a:t>
            </a:r>
            <a:endParaRPr lang="ru-RU" sz="72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7650" name="Picture 2" descr="http://brainsyndicate.files.wordpress.com/2010/08/genius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2071678"/>
            <a:ext cx="4286280" cy="428628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2214578"/>
          </a:xfrm>
        </p:spPr>
        <p:txBody>
          <a:bodyPr>
            <a:noAutofit/>
          </a:bodyPr>
          <a:lstStyle/>
          <a:p>
            <a:r>
              <a:rPr lang="en-US" sz="3400" dirty="0" smtClean="0">
                <a:solidFill>
                  <a:schemeClr val="accent1">
                    <a:lumMod val="75000"/>
                  </a:schemeClr>
                </a:solidFill>
              </a:rPr>
              <a:t>6. </a:t>
            </a:r>
            <a:r>
              <a:rPr lang="en-GB" sz="3400" dirty="0">
                <a:solidFill>
                  <a:schemeClr val="accent1">
                    <a:lumMod val="75000"/>
                  </a:schemeClr>
                </a:solidFill>
              </a:rPr>
              <a:t>Today is December 9th. It's Thursday. Sally's birthday is on December 13th. Which day of the week is it this year?</a:t>
            </a:r>
            <a:endParaRPr lang="ru-RU" sz="3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64347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lphaLcParenR"/>
            </a:pPr>
            <a:endParaRPr lang="en-GB" dirty="0" smtClean="0"/>
          </a:p>
          <a:p>
            <a:pPr marL="514350" indent="-514350">
              <a:buAutoNum type="alphaLcParenR"/>
            </a:pPr>
            <a:endParaRPr lang="en-GB" dirty="0" smtClean="0"/>
          </a:p>
          <a:p>
            <a:pPr marL="514350" indent="-514350">
              <a:buNone/>
            </a:pPr>
            <a:r>
              <a:rPr lang="en-GB" dirty="0" smtClean="0"/>
              <a:t>                                                            </a:t>
            </a:r>
            <a:r>
              <a:rPr lang="en-GB" sz="3000" dirty="0" smtClean="0"/>
              <a:t>   </a:t>
            </a:r>
            <a:r>
              <a:rPr lang="en-GB" sz="3000" dirty="0" smtClean="0">
                <a:solidFill>
                  <a:srgbClr val="FF0066"/>
                </a:solidFill>
              </a:rPr>
              <a:t>a)   Sunday   </a:t>
            </a:r>
          </a:p>
          <a:p>
            <a:pPr marL="514350" indent="-514350">
              <a:buNone/>
            </a:pPr>
            <a:endParaRPr lang="en-GB" sz="3000" dirty="0" smtClean="0">
              <a:solidFill>
                <a:srgbClr val="FF0066"/>
              </a:solidFill>
            </a:endParaRPr>
          </a:p>
          <a:p>
            <a:pPr marL="514350" indent="-514350">
              <a:buNone/>
            </a:pPr>
            <a:r>
              <a:rPr lang="en-GB" sz="3000" dirty="0" smtClean="0">
                <a:solidFill>
                  <a:srgbClr val="FF0066"/>
                </a:solidFill>
              </a:rPr>
              <a:t>                            b)   Monday   </a:t>
            </a:r>
          </a:p>
          <a:p>
            <a:pPr marL="514350" indent="-514350">
              <a:buNone/>
            </a:pPr>
            <a:endParaRPr lang="en-GB" sz="3000" dirty="0" smtClean="0">
              <a:solidFill>
                <a:srgbClr val="FF0066"/>
              </a:solidFill>
            </a:endParaRPr>
          </a:p>
          <a:p>
            <a:pPr marL="514350" indent="-514350">
              <a:buNone/>
            </a:pPr>
            <a:r>
              <a:rPr lang="en-GB" sz="3000" dirty="0" smtClean="0">
                <a:solidFill>
                  <a:srgbClr val="FF0066"/>
                </a:solidFill>
              </a:rPr>
              <a:t>    c)   Tuesday   </a:t>
            </a:r>
          </a:p>
          <a:p>
            <a:pPr marL="514350" indent="-514350">
              <a:buNone/>
            </a:pPr>
            <a:endParaRPr lang="en-GB" sz="3000" dirty="0" smtClean="0">
              <a:solidFill>
                <a:srgbClr val="FF0066"/>
              </a:solidFill>
            </a:endParaRPr>
          </a:p>
          <a:p>
            <a:pPr marL="514350" indent="-514350">
              <a:buNone/>
            </a:pPr>
            <a:r>
              <a:rPr lang="en-GB" sz="3000" dirty="0" smtClean="0">
                <a:solidFill>
                  <a:srgbClr val="FF0066"/>
                </a:solidFill>
              </a:rPr>
              <a:t>                                    d)   Saturday   </a:t>
            </a:r>
          </a:p>
          <a:p>
            <a:pPr marL="514350" indent="-514350">
              <a:buNone/>
            </a:pPr>
            <a:endParaRPr lang="en-GB" sz="3000" dirty="0" smtClean="0">
              <a:solidFill>
                <a:srgbClr val="FF0066"/>
              </a:solidFill>
            </a:endParaRPr>
          </a:p>
          <a:p>
            <a:pPr marL="514350" indent="-514350">
              <a:buNone/>
            </a:pPr>
            <a:r>
              <a:rPr lang="en-GB" sz="3000" dirty="0" smtClean="0">
                <a:solidFill>
                  <a:srgbClr val="FF0066"/>
                </a:solidFill>
              </a:rPr>
              <a:t>                                                                   e)   Wednesday </a:t>
            </a:r>
            <a:endParaRPr lang="ru-RU" sz="3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>
                <a:solidFill>
                  <a:schemeClr val="tx2">
                    <a:lumMod val="75000"/>
                  </a:schemeClr>
                </a:solidFill>
              </a:rPr>
              <a:t>III (b). Rhymes</a:t>
            </a:r>
            <a:endParaRPr lang="ru-RU" sz="6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146" name="Picture 2" descr="http://www.nutritioneducationexperts.com/wp-content/uploads/Red-Person-Speaking-300x3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714488"/>
            <a:ext cx="5000660" cy="500066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8"/>
          </a:xfrm>
        </p:spPr>
        <p:txBody>
          <a:bodyPr/>
          <a:lstStyle/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   Write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rhymes to the words.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57784"/>
          </a:xfrm>
        </p:spPr>
        <p:txBody>
          <a:bodyPr>
            <a:normAutofit/>
          </a:bodyPr>
          <a:lstStyle/>
          <a:p>
            <a:pPr>
              <a:buNone/>
            </a:pPr>
            <a:endParaRPr lang="en-GB" sz="3200" b="1" u="sng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b="1" dirty="0" smtClean="0"/>
              <a:t>  Cat –				 Book </a:t>
            </a:r>
            <a:r>
              <a:rPr lang="en-GB" b="1" dirty="0"/>
              <a:t>–</a:t>
            </a:r>
            <a:endParaRPr lang="en-GB" b="1" dirty="0" smtClean="0"/>
          </a:p>
          <a:p>
            <a:pPr>
              <a:buNone/>
            </a:pPr>
            <a:r>
              <a:rPr lang="en-GB" b="1" dirty="0" smtClean="0"/>
              <a:t>    Tree –				  Fish </a:t>
            </a:r>
            <a:r>
              <a:rPr lang="en-GB" b="1" dirty="0"/>
              <a:t>–</a:t>
            </a:r>
            <a:endParaRPr lang="ru-RU" b="1" dirty="0"/>
          </a:p>
          <a:p>
            <a:pPr>
              <a:buNone/>
            </a:pPr>
            <a:r>
              <a:rPr lang="en-GB" b="1" dirty="0" smtClean="0"/>
              <a:t>      Plate –				    House </a:t>
            </a:r>
            <a:r>
              <a:rPr lang="en-GB" b="1" dirty="0"/>
              <a:t>–</a:t>
            </a:r>
            <a:endParaRPr lang="en-GB" b="1" dirty="0" smtClean="0"/>
          </a:p>
          <a:p>
            <a:pPr>
              <a:buNone/>
            </a:pPr>
            <a:r>
              <a:rPr lang="en-GB" b="1" dirty="0" smtClean="0"/>
              <a:t>        Feet –				      Pen </a:t>
            </a:r>
            <a:r>
              <a:rPr lang="en-GB" b="1" dirty="0"/>
              <a:t>–</a:t>
            </a:r>
            <a:endParaRPr lang="ru-RU" b="1" dirty="0"/>
          </a:p>
          <a:p>
            <a:pPr>
              <a:buNone/>
            </a:pPr>
            <a:r>
              <a:rPr lang="en-GB" b="1" dirty="0" smtClean="0"/>
              <a:t>          Car </a:t>
            </a:r>
            <a:r>
              <a:rPr lang="en-GB" b="1" dirty="0"/>
              <a:t>– </a:t>
            </a:r>
            <a:r>
              <a:rPr lang="en-GB" b="1" dirty="0" smtClean="0"/>
              <a:t>				        Floor –  </a:t>
            </a:r>
          </a:p>
          <a:p>
            <a:pPr>
              <a:buNone/>
            </a:pPr>
            <a:r>
              <a:rPr lang="en-GB" b="1" dirty="0" smtClean="0"/>
              <a:t>            Foot –			          Light </a:t>
            </a:r>
            <a:r>
              <a:rPr lang="en-GB" b="1" dirty="0"/>
              <a:t>–</a:t>
            </a:r>
            <a:endParaRPr lang="ru-RU" b="1" dirty="0"/>
          </a:p>
          <a:p>
            <a:pPr>
              <a:buNone/>
            </a:pPr>
            <a:r>
              <a:rPr lang="en-GB" b="1" dirty="0" smtClean="0"/>
              <a:t>              Box –				Day </a:t>
            </a:r>
            <a:r>
              <a:rPr lang="en-GB" b="1" dirty="0"/>
              <a:t>–</a:t>
            </a:r>
            <a:endParaRPr lang="ru-RU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571612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>
                <a:solidFill>
                  <a:schemeClr val="tx2">
                    <a:lumMod val="75000"/>
                  </a:schemeClr>
                </a:solidFill>
              </a:rPr>
              <a:t>IV. My Day</a:t>
            </a:r>
            <a:endParaRPr lang="ru-RU" sz="6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92869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 Make up 10 sentences about your day.</a:t>
            </a:r>
            <a:endParaRPr lang="ru-RU" sz="3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ru-RU" sz="3600" dirty="0"/>
          </a:p>
        </p:txBody>
      </p:sp>
      <p:pic>
        <p:nvPicPr>
          <p:cNvPr id="3074" name="Picture 2" descr="https://encrypted-tbn0.gstatic.com/images?q=tbn:ANd9GcTT0Vc-N3AE-fDpktLoxk74s9QzzZh-bilI5Bzwe97JKaK8y156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214554"/>
            <a:ext cx="2214578" cy="2127544"/>
          </a:xfrm>
          <a:prstGeom prst="rect">
            <a:avLst/>
          </a:prstGeom>
          <a:noFill/>
        </p:spPr>
      </p:pic>
      <p:pic>
        <p:nvPicPr>
          <p:cNvPr id="3076" name="Picture 4" descr="http://www.clipartguide.com/_named_clipart_images/0511-0809-2413-3225_Cartoon_Boy_Eating_a_Bowl_of_Cereal_clipart_imag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2285993"/>
            <a:ext cx="2510536" cy="1714512"/>
          </a:xfrm>
          <a:prstGeom prst="rect">
            <a:avLst/>
          </a:prstGeom>
          <a:noFill/>
        </p:spPr>
      </p:pic>
      <p:pic>
        <p:nvPicPr>
          <p:cNvPr id="8" name="Рисунок 7" descr="Brushing-His-Teeth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16" y="2357430"/>
            <a:ext cx="1645174" cy="2071701"/>
          </a:xfrm>
          <a:prstGeom prst="rect">
            <a:avLst/>
          </a:prstGeom>
        </p:spPr>
      </p:pic>
      <p:pic>
        <p:nvPicPr>
          <p:cNvPr id="9" name="Рисунок 8" descr="school-boy-cartoon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7422" y="4572008"/>
            <a:ext cx="2357454" cy="1857388"/>
          </a:xfrm>
          <a:prstGeom prst="rect">
            <a:avLst/>
          </a:prstGeom>
        </p:spPr>
      </p:pic>
      <p:pic>
        <p:nvPicPr>
          <p:cNvPr id="11" name="Рисунок 10" descr="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0628" y="4429132"/>
            <a:ext cx="1500198" cy="1998496"/>
          </a:xfrm>
          <a:prstGeom prst="rect">
            <a:avLst/>
          </a:prstGeom>
        </p:spPr>
      </p:pic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305800" cy="1643050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>
                <a:solidFill>
                  <a:schemeClr val="tx2">
                    <a:lumMod val="75000"/>
                  </a:schemeClr>
                </a:solidFill>
              </a:rPr>
              <a:t>V. Riddles</a:t>
            </a:r>
            <a:endParaRPr lang="ru-RU" sz="6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050" name="Picture 2" descr="http://2.bp.blogspot.com/-m2Kccz1KTFQ/ULop0LuETHI/AAAAAAAABAs/bLJ6gZcNZ5k/s1600/Riddl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714488"/>
            <a:ext cx="6858048" cy="471490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1" y="785794"/>
            <a:ext cx="8258204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n-GB" sz="31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   It runs but has no legs.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ru-RU" sz="31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kumimoji="0" lang="en-GB" sz="31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   What man </a:t>
            </a:r>
            <a:r>
              <a:rPr kumimoji="0" lang="en-GB" sz="31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can</a:t>
            </a:r>
            <a:r>
              <a:rPr lang="en-US" sz="3100" dirty="0" smtClean="0">
                <a:solidFill>
                  <a:srgbClr val="7030A0"/>
                </a:solidFill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’t </a:t>
            </a:r>
            <a:r>
              <a:rPr kumimoji="0" lang="en-GB" sz="31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live </a:t>
            </a:r>
            <a:r>
              <a:rPr kumimoji="0" lang="en-GB" sz="31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inside the house?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ru-RU" sz="31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n-GB" sz="31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Which letter of the alphabet has the most water? </a:t>
            </a:r>
            <a:r>
              <a:rPr kumimoji="0" lang="en-GB" sz="31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sz="31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 </a:t>
            </a:r>
            <a:endParaRPr kumimoji="0" lang="ru-RU" sz="31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n-GB" sz="31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What starts with a ‘P’, ends with an ‘E’ and has thousands of letters? </a:t>
            </a:r>
            <a:r>
              <a:rPr kumimoji="0" lang="en-GB" sz="31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GB" altLang="ko-KR" sz="31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n-GB" altLang="ko-KR" sz="310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ea typeface="Times New Roman" pitchFamily="18" charset="0"/>
                <a:cs typeface="Arial" pitchFamily="34" charset="0"/>
              </a:rPr>
              <a:t>   How many letters are there in the English alphabet? </a:t>
            </a:r>
            <a:r>
              <a:rPr kumimoji="0" lang="en-GB" altLang="ko-KR" sz="310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ea typeface="Malgun Gothic" pitchFamily="34" charset="-127"/>
                <a:cs typeface="Times New Roman" pitchFamily="18" charset="0"/>
              </a:rPr>
              <a:t> </a:t>
            </a:r>
            <a:endParaRPr kumimoji="0" lang="ru-RU" altLang="ko-KR" sz="310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86808" cy="1428760"/>
          </a:xfrm>
        </p:spPr>
        <p:txBody>
          <a:bodyPr>
            <a:noAutofit/>
          </a:bodyPr>
          <a:lstStyle/>
          <a:p>
            <a:r>
              <a:rPr lang="en-US" sz="5600" b="1" dirty="0" smtClean="0">
                <a:solidFill>
                  <a:srgbClr val="6600FF"/>
                </a:solidFill>
              </a:rPr>
              <a:t>Thank you for participation!</a:t>
            </a:r>
            <a:endParaRPr lang="ru-RU" sz="5600" b="1" dirty="0">
              <a:solidFill>
                <a:srgbClr val="6600FF"/>
              </a:solidFill>
            </a:endParaRPr>
          </a:p>
        </p:txBody>
      </p:sp>
      <p:pic>
        <p:nvPicPr>
          <p:cNvPr id="6" name="Содержимое 5" descr="7282892002p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14480" y="1857364"/>
            <a:ext cx="5929354" cy="4643470"/>
          </a:xfrm>
        </p:spPr>
      </p:pic>
    </p:spTree>
  </p:cSld>
  <p:clrMapOvr>
    <a:masterClrMapping/>
  </p:clrMapOvr>
  <p:transition spd="slow">
    <p:circle/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214446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>
                <a:solidFill>
                  <a:schemeClr val="tx2">
                    <a:lumMod val="75000"/>
                  </a:schemeClr>
                </a:solidFill>
              </a:rPr>
              <a:t>II. Grammar Practice</a:t>
            </a:r>
            <a:endParaRPr lang="ru-RU" sz="6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5363" name="Picture 3" descr="http://earningmoneyonline.co.uk/wp-content/uploads/2010/04/writing_m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000240"/>
            <a:ext cx="4308197" cy="4295783"/>
          </a:xfrm>
          <a:prstGeom prst="rect">
            <a:avLst/>
          </a:prstGeo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928670"/>
            <a:ext cx="8086724" cy="5643602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en-GB" sz="1050" b="1" dirty="0" smtClean="0">
                <a:latin typeface="+mj-lt"/>
              </a:rPr>
              <a:t>1.    </a:t>
            </a:r>
            <a:r>
              <a:rPr lang="en-GB" sz="1050" b="1" u="sng" dirty="0" smtClean="0">
                <a:latin typeface="+mj-lt"/>
              </a:rPr>
              <a:t>Why </a:t>
            </a:r>
            <a:r>
              <a:rPr lang="en-GB" sz="1050" b="1" u="sng" dirty="0">
                <a:latin typeface="+mj-lt"/>
              </a:rPr>
              <a:t>... birds fly south in the winter? - It's too far to walk. </a:t>
            </a:r>
            <a:r>
              <a:rPr lang="en-GB" sz="1050" b="1" dirty="0">
                <a:latin typeface="+mj-lt"/>
              </a:rPr>
              <a:t>    </a:t>
            </a:r>
            <a:endParaRPr lang="ru-RU" sz="1050" b="1" dirty="0">
              <a:latin typeface="+mj-lt"/>
            </a:endParaRPr>
          </a:p>
          <a:p>
            <a:pPr marL="514350" indent="-514350">
              <a:buNone/>
            </a:pPr>
            <a:r>
              <a:rPr lang="en-GB" sz="1050" b="1" dirty="0" smtClean="0">
                <a:latin typeface="+mj-lt"/>
              </a:rPr>
              <a:t>a) does   b) many   </a:t>
            </a:r>
            <a:r>
              <a:rPr lang="en-GB" sz="1050" b="1" dirty="0">
                <a:latin typeface="+mj-lt"/>
              </a:rPr>
              <a:t>c) do   d) have   e) </a:t>
            </a:r>
            <a:r>
              <a:rPr lang="en-GB" sz="1050" b="1" dirty="0" smtClean="0">
                <a:latin typeface="+mj-lt"/>
              </a:rPr>
              <a:t>has</a:t>
            </a:r>
          </a:p>
          <a:p>
            <a:pPr marL="514350" indent="-514350">
              <a:buNone/>
            </a:pPr>
            <a:endParaRPr lang="en-GB" sz="1050" b="1" dirty="0" smtClean="0">
              <a:latin typeface="+mj-lt"/>
            </a:endParaRPr>
          </a:p>
          <a:p>
            <a:pPr lvl="0">
              <a:buNone/>
            </a:pPr>
            <a:r>
              <a:rPr lang="en-GB" sz="1050" b="1" dirty="0" smtClean="0">
                <a:latin typeface="+mj-lt"/>
              </a:rPr>
              <a:t>2.     </a:t>
            </a:r>
            <a:r>
              <a:rPr lang="en-GB" sz="1050" b="1" u="sng" dirty="0">
                <a:latin typeface="+mj-lt"/>
              </a:rPr>
              <a:t>John went to a party:</a:t>
            </a:r>
            <a:endParaRPr lang="ru-RU" sz="1050" b="1" u="sng" dirty="0">
              <a:latin typeface="+mj-lt"/>
            </a:endParaRPr>
          </a:p>
          <a:p>
            <a:pPr marL="514350" indent="-514350">
              <a:buNone/>
            </a:pPr>
            <a:r>
              <a:rPr lang="en-GB" sz="1050" b="1" dirty="0" smtClean="0">
                <a:latin typeface="+mj-lt"/>
              </a:rPr>
              <a:t>a) tonight   </a:t>
            </a:r>
            <a:r>
              <a:rPr lang="en-GB" sz="1050" b="1" dirty="0">
                <a:latin typeface="+mj-lt"/>
              </a:rPr>
              <a:t>b) yesterday   c) next week   d) soon   e) tomorrow </a:t>
            </a:r>
            <a:endParaRPr lang="en-GB" sz="1050" b="1" dirty="0" smtClean="0">
              <a:latin typeface="+mj-lt"/>
            </a:endParaRPr>
          </a:p>
          <a:p>
            <a:pPr marL="514350" indent="-514350">
              <a:buNone/>
            </a:pPr>
            <a:endParaRPr lang="en-GB" sz="1050" b="1" dirty="0" smtClean="0">
              <a:latin typeface="+mj-lt"/>
            </a:endParaRPr>
          </a:p>
          <a:p>
            <a:pPr lvl="0">
              <a:buNone/>
            </a:pPr>
            <a:r>
              <a:rPr lang="en-GB" sz="1050" b="1" dirty="0" smtClean="0">
                <a:latin typeface="+mj-lt"/>
              </a:rPr>
              <a:t>3.   </a:t>
            </a:r>
            <a:r>
              <a:rPr lang="en-GB" sz="1050" b="1" u="sng" dirty="0" smtClean="0">
                <a:latin typeface="+mj-lt"/>
              </a:rPr>
              <a:t>Good </a:t>
            </a:r>
            <a:r>
              <a:rPr lang="en-GB" sz="1050" b="1" u="sng" dirty="0">
                <a:latin typeface="+mj-lt"/>
              </a:rPr>
              <a:t>is to better as bad is to ... .</a:t>
            </a:r>
            <a:endParaRPr lang="ru-RU" sz="1050" b="1" u="sng" dirty="0">
              <a:latin typeface="+mj-lt"/>
            </a:endParaRPr>
          </a:p>
          <a:p>
            <a:pPr marL="514350" indent="-514350">
              <a:buNone/>
            </a:pPr>
            <a:r>
              <a:rPr lang="en-GB" sz="1050" b="1" dirty="0" smtClean="0">
                <a:latin typeface="+mj-lt"/>
              </a:rPr>
              <a:t>a) worst   </a:t>
            </a:r>
            <a:r>
              <a:rPr lang="en-GB" sz="1050" b="1" dirty="0">
                <a:latin typeface="+mj-lt"/>
              </a:rPr>
              <a:t>b) </a:t>
            </a:r>
            <a:r>
              <a:rPr lang="en-GB" sz="1050" b="1" dirty="0" err="1">
                <a:latin typeface="+mj-lt"/>
              </a:rPr>
              <a:t>badder</a:t>
            </a:r>
            <a:r>
              <a:rPr lang="en-GB" sz="1050" b="1" dirty="0">
                <a:latin typeface="+mj-lt"/>
              </a:rPr>
              <a:t>   c) worse   d) the worse   e) the worst </a:t>
            </a:r>
            <a:endParaRPr lang="en-GB" sz="1050" b="1" dirty="0" smtClean="0">
              <a:latin typeface="+mj-lt"/>
            </a:endParaRPr>
          </a:p>
          <a:p>
            <a:pPr marL="514350" indent="-514350">
              <a:buNone/>
            </a:pPr>
            <a:endParaRPr lang="en-GB" sz="1050" b="1" dirty="0" smtClean="0">
              <a:latin typeface="+mj-lt"/>
            </a:endParaRPr>
          </a:p>
          <a:p>
            <a:pPr lvl="0">
              <a:buNone/>
            </a:pPr>
            <a:r>
              <a:rPr lang="en-GB" sz="1050" b="1" dirty="0" smtClean="0">
                <a:latin typeface="+mj-lt"/>
              </a:rPr>
              <a:t>4.   </a:t>
            </a:r>
            <a:r>
              <a:rPr lang="en-GB" sz="1050" b="1" u="sng" dirty="0" smtClean="0">
                <a:latin typeface="+mj-lt"/>
              </a:rPr>
              <a:t>- </a:t>
            </a:r>
            <a:r>
              <a:rPr lang="en-GB" sz="1050" b="1" u="sng" dirty="0">
                <a:latin typeface="+mj-lt"/>
              </a:rPr>
              <a:t>I'd like some coffee. - I'm afraid there isn't ... .</a:t>
            </a:r>
            <a:endParaRPr lang="ru-RU" sz="1050" b="1" u="sng" dirty="0">
              <a:latin typeface="+mj-lt"/>
            </a:endParaRPr>
          </a:p>
          <a:p>
            <a:pPr>
              <a:buNone/>
            </a:pPr>
            <a:r>
              <a:rPr lang="en-GB" sz="1050" b="1" dirty="0" smtClean="0">
                <a:latin typeface="+mj-lt"/>
              </a:rPr>
              <a:t>a) more   </a:t>
            </a:r>
            <a:r>
              <a:rPr lang="en-GB" sz="1050" b="1" dirty="0">
                <a:latin typeface="+mj-lt"/>
              </a:rPr>
              <a:t>b) anything   c) none   d) any   e) </a:t>
            </a:r>
            <a:r>
              <a:rPr lang="en-GB" sz="1050" b="1" dirty="0" smtClean="0">
                <a:latin typeface="+mj-lt"/>
              </a:rPr>
              <a:t>some</a:t>
            </a:r>
          </a:p>
          <a:p>
            <a:pPr>
              <a:buNone/>
            </a:pPr>
            <a:r>
              <a:rPr lang="en-GB" sz="1050" b="1" dirty="0" smtClean="0">
                <a:latin typeface="+mj-lt"/>
              </a:rPr>
              <a:t> </a:t>
            </a:r>
          </a:p>
          <a:p>
            <a:pPr lvl="0">
              <a:buNone/>
            </a:pPr>
            <a:r>
              <a:rPr lang="en-GB" sz="1050" b="1" dirty="0" smtClean="0">
                <a:latin typeface="+mj-lt"/>
              </a:rPr>
              <a:t>5.   </a:t>
            </a:r>
            <a:r>
              <a:rPr lang="en-GB" sz="1050" b="1" u="sng" dirty="0" smtClean="0">
                <a:latin typeface="+mj-lt"/>
              </a:rPr>
              <a:t>What </a:t>
            </a:r>
            <a:r>
              <a:rPr lang="en-GB" sz="1050" b="1" u="sng" dirty="0">
                <a:latin typeface="+mj-lt"/>
              </a:rPr>
              <a:t>did you do yesterday?</a:t>
            </a:r>
            <a:endParaRPr lang="ru-RU" sz="1050" b="1" u="sng" dirty="0">
              <a:latin typeface="+mj-lt"/>
            </a:endParaRPr>
          </a:p>
          <a:p>
            <a:pPr>
              <a:buNone/>
            </a:pPr>
            <a:r>
              <a:rPr lang="en-GB" sz="1050" b="1" dirty="0" smtClean="0">
                <a:latin typeface="+mj-lt"/>
              </a:rPr>
              <a:t>a) I </a:t>
            </a:r>
            <a:r>
              <a:rPr lang="en-GB" sz="1050" b="1" dirty="0">
                <a:latin typeface="+mj-lt"/>
              </a:rPr>
              <a:t>was studying.   b) I studied.   c) I study.   d) I'm studying.   e) I'll study. </a:t>
            </a:r>
            <a:endParaRPr lang="en-GB" sz="1050" b="1" dirty="0" smtClean="0">
              <a:latin typeface="+mj-lt"/>
            </a:endParaRPr>
          </a:p>
          <a:p>
            <a:pPr>
              <a:buNone/>
            </a:pPr>
            <a:endParaRPr lang="en-GB" sz="1050" b="1" dirty="0" smtClean="0">
              <a:latin typeface="+mj-lt"/>
            </a:endParaRPr>
          </a:p>
          <a:p>
            <a:pPr lvl="0">
              <a:buNone/>
            </a:pPr>
            <a:r>
              <a:rPr lang="en-GB" sz="1050" b="1" dirty="0" smtClean="0">
                <a:latin typeface="+mj-lt"/>
              </a:rPr>
              <a:t>6.   </a:t>
            </a:r>
            <a:r>
              <a:rPr lang="en-GB" sz="1050" b="1" u="sng" dirty="0" smtClean="0">
                <a:latin typeface="+mj-lt"/>
              </a:rPr>
              <a:t>I </a:t>
            </a:r>
            <a:r>
              <a:rPr lang="en-GB" sz="1050" b="1" u="sng" dirty="0">
                <a:latin typeface="+mj-lt"/>
              </a:rPr>
              <a:t>think football is more interesting ... basketball.</a:t>
            </a:r>
            <a:endParaRPr lang="ru-RU" sz="1050" b="1" u="sng" dirty="0">
              <a:latin typeface="+mj-lt"/>
            </a:endParaRPr>
          </a:p>
          <a:p>
            <a:pPr>
              <a:buNone/>
            </a:pPr>
            <a:r>
              <a:rPr lang="en-GB" sz="1050" b="1" dirty="0" smtClean="0">
                <a:latin typeface="+mj-lt"/>
              </a:rPr>
              <a:t>a) the   </a:t>
            </a:r>
            <a:r>
              <a:rPr lang="en-GB" sz="1050" b="1" dirty="0">
                <a:latin typeface="+mj-lt"/>
              </a:rPr>
              <a:t>b) over   c) than   d) then   e) even </a:t>
            </a:r>
            <a:endParaRPr lang="en-GB" sz="1050" b="1" dirty="0" smtClean="0">
              <a:latin typeface="+mj-lt"/>
            </a:endParaRPr>
          </a:p>
          <a:p>
            <a:pPr>
              <a:buAutoNum type="alphaLcParenR"/>
            </a:pPr>
            <a:endParaRPr lang="en-GB" sz="1050" b="1" dirty="0" smtClean="0">
              <a:latin typeface="+mj-lt"/>
            </a:endParaRPr>
          </a:p>
          <a:p>
            <a:pPr lvl="0">
              <a:buNone/>
            </a:pPr>
            <a:r>
              <a:rPr lang="en-GB" sz="1050" b="1" dirty="0" smtClean="0">
                <a:latin typeface="+mj-lt"/>
              </a:rPr>
              <a:t>7.   </a:t>
            </a:r>
            <a:r>
              <a:rPr lang="en-GB" sz="1050" b="1" u="sng" dirty="0" smtClean="0">
                <a:latin typeface="+mj-lt"/>
              </a:rPr>
              <a:t>How </a:t>
            </a:r>
            <a:r>
              <a:rPr lang="en-GB" sz="1050" b="1" u="sng" dirty="0">
                <a:latin typeface="+mj-lt"/>
              </a:rPr>
              <a:t>can we say "18.35" in other words?</a:t>
            </a:r>
            <a:endParaRPr lang="ru-RU" sz="1050" b="1" u="sng" dirty="0">
              <a:latin typeface="+mj-lt"/>
            </a:endParaRPr>
          </a:p>
          <a:p>
            <a:pPr>
              <a:buNone/>
            </a:pPr>
            <a:r>
              <a:rPr lang="en-GB" sz="1050" b="1" dirty="0" smtClean="0">
                <a:latin typeface="+mj-lt"/>
              </a:rPr>
              <a:t>a) 25 </a:t>
            </a:r>
            <a:r>
              <a:rPr lang="en-GB" sz="1050" b="1" dirty="0">
                <a:latin typeface="+mj-lt"/>
              </a:rPr>
              <a:t>to seven   b) 35 to six   c) a quarter to seven   d) 25 to nine   e) five minutes past half </a:t>
            </a:r>
            <a:r>
              <a:rPr lang="en-GB" sz="1050" b="1" dirty="0" smtClean="0">
                <a:latin typeface="+mj-lt"/>
              </a:rPr>
              <a:t>past</a:t>
            </a:r>
          </a:p>
          <a:p>
            <a:pPr>
              <a:buNone/>
            </a:pPr>
            <a:endParaRPr lang="en-GB" sz="1050" b="1" dirty="0" smtClean="0">
              <a:latin typeface="+mj-lt"/>
            </a:endParaRPr>
          </a:p>
          <a:p>
            <a:pPr lvl="0">
              <a:buNone/>
            </a:pPr>
            <a:r>
              <a:rPr lang="en-GB" sz="1050" b="1" dirty="0" smtClean="0">
                <a:latin typeface="+mj-lt"/>
              </a:rPr>
              <a:t>8.   </a:t>
            </a:r>
            <a:r>
              <a:rPr lang="en-GB" sz="1050" b="1" u="sng" dirty="0" smtClean="0">
                <a:latin typeface="+mj-lt"/>
              </a:rPr>
              <a:t>My </a:t>
            </a:r>
            <a:r>
              <a:rPr lang="en-GB" sz="1050" b="1" u="sng" dirty="0">
                <a:latin typeface="+mj-lt"/>
              </a:rPr>
              <a:t>father is sitting ... the chair</a:t>
            </a:r>
            <a:r>
              <a:rPr lang="en-GB" sz="1050" b="1" u="sng" dirty="0" smtClean="0">
                <a:latin typeface="+mj-lt"/>
              </a:rPr>
              <a:t>.</a:t>
            </a:r>
            <a:endParaRPr lang="ru-RU" sz="1050" b="1" u="sng" dirty="0">
              <a:latin typeface="+mj-lt"/>
            </a:endParaRPr>
          </a:p>
          <a:p>
            <a:pPr>
              <a:buNone/>
            </a:pPr>
            <a:r>
              <a:rPr lang="en-GB" sz="1050" b="1" dirty="0" smtClean="0">
                <a:latin typeface="+mj-lt"/>
              </a:rPr>
              <a:t>a) in   </a:t>
            </a:r>
            <a:r>
              <a:rPr lang="en-GB" sz="1050" b="1" dirty="0">
                <a:latin typeface="+mj-lt"/>
              </a:rPr>
              <a:t>b) under   c) on   d) at  e) behind </a:t>
            </a:r>
            <a:r>
              <a:rPr lang="en-GB" sz="1050" b="1" dirty="0" smtClean="0">
                <a:latin typeface="+mj-lt"/>
              </a:rPr>
              <a:t> </a:t>
            </a:r>
          </a:p>
          <a:p>
            <a:pPr>
              <a:buNone/>
            </a:pPr>
            <a:endParaRPr lang="en-GB" sz="1050" b="1" dirty="0" smtClean="0">
              <a:latin typeface="+mj-lt"/>
            </a:endParaRPr>
          </a:p>
          <a:p>
            <a:pPr lvl="0">
              <a:buNone/>
            </a:pPr>
            <a:r>
              <a:rPr lang="en-GB" sz="1050" b="1" dirty="0" smtClean="0">
                <a:latin typeface="+mj-lt"/>
              </a:rPr>
              <a:t>9.   </a:t>
            </a:r>
            <a:r>
              <a:rPr lang="en-GB" sz="1050" b="1" u="sng" dirty="0" smtClean="0">
                <a:latin typeface="+mj-lt"/>
              </a:rPr>
              <a:t>Ann </a:t>
            </a:r>
            <a:r>
              <a:rPr lang="en-GB" sz="1050" b="1" u="sng" dirty="0">
                <a:latin typeface="+mj-lt"/>
              </a:rPr>
              <a:t>didn't ... her teeth in the morning.</a:t>
            </a:r>
            <a:endParaRPr lang="ru-RU" sz="1050" b="1" u="sng" dirty="0">
              <a:latin typeface="+mj-lt"/>
            </a:endParaRPr>
          </a:p>
          <a:p>
            <a:pPr>
              <a:buNone/>
            </a:pPr>
            <a:r>
              <a:rPr lang="en-GB" sz="1050" b="1" dirty="0" smtClean="0">
                <a:latin typeface="+mj-lt"/>
              </a:rPr>
              <a:t>a) brush   </a:t>
            </a:r>
            <a:r>
              <a:rPr lang="en-GB" sz="1050" b="1" dirty="0">
                <a:latin typeface="+mj-lt"/>
              </a:rPr>
              <a:t>b) brushed   c) brushing   d) is brushing   e) brushes </a:t>
            </a:r>
            <a:endParaRPr lang="en-GB" sz="1050" b="1" dirty="0" smtClean="0">
              <a:latin typeface="+mj-lt"/>
            </a:endParaRPr>
          </a:p>
          <a:p>
            <a:pPr>
              <a:buNone/>
            </a:pPr>
            <a:endParaRPr lang="en-GB" sz="1050" b="1" dirty="0" smtClean="0">
              <a:latin typeface="+mj-lt"/>
            </a:endParaRPr>
          </a:p>
          <a:p>
            <a:pPr>
              <a:buNone/>
            </a:pPr>
            <a:r>
              <a:rPr lang="en-GB" sz="1050" b="1" dirty="0" smtClean="0">
                <a:latin typeface="+mj-lt"/>
              </a:rPr>
              <a:t>10.   </a:t>
            </a:r>
            <a:r>
              <a:rPr lang="en-GB" sz="1050" b="1" u="sng" dirty="0" smtClean="0">
                <a:latin typeface="+mj-lt"/>
              </a:rPr>
              <a:t>She … to the cinema every week.</a:t>
            </a:r>
          </a:p>
          <a:p>
            <a:pPr>
              <a:buNone/>
            </a:pPr>
            <a:r>
              <a:rPr lang="en-GB" sz="1050" b="1" dirty="0" smtClean="0">
                <a:latin typeface="+mj-lt"/>
              </a:rPr>
              <a:t>a) not to go   b) don’t go   c) doesn’t go   d) isn’t go</a:t>
            </a:r>
            <a:endParaRPr lang="ru-RU" sz="1050" b="1" dirty="0">
              <a:latin typeface="+mj-lt"/>
            </a:endParaRPr>
          </a:p>
        </p:txBody>
      </p:sp>
      <p:pic>
        <p:nvPicPr>
          <p:cNvPr id="5" name="Рисунок 4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84967">
            <a:off x="4257957" y="2613194"/>
            <a:ext cx="4429284" cy="1023034"/>
          </a:xfrm>
          <a:prstGeom prst="rect">
            <a:avLst/>
          </a:prstGeom>
        </p:spPr>
      </p:pic>
    </p:spTree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305800" cy="1000132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>
                <a:solidFill>
                  <a:schemeClr val="tx2">
                    <a:lumMod val="75000"/>
                  </a:schemeClr>
                </a:solidFill>
              </a:rPr>
              <a:t>III (a). Tricky Questions</a:t>
            </a:r>
            <a:endParaRPr lang="ru-RU" sz="6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3314" name="Picture 2" descr="http://www.proginosko.com/wordpress/wp-content/uploads/question-mar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746487"/>
            <a:ext cx="5294066" cy="511151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21444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1.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The eighth month of the year is: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538674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GB" sz="2800" dirty="0" smtClean="0">
                <a:solidFill>
                  <a:srgbClr val="7030A0"/>
                </a:solidFill>
              </a:rPr>
              <a:t>                               </a:t>
            </a:r>
            <a:r>
              <a:rPr lang="en-GB" sz="2800" dirty="0" smtClean="0">
                <a:solidFill>
                  <a:srgbClr val="FF0000"/>
                </a:solidFill>
              </a:rPr>
              <a:t>a)   September </a:t>
            </a:r>
          </a:p>
          <a:p>
            <a:pPr marL="514350" indent="-514350">
              <a:buAutoNum type="alphaLcParenR"/>
            </a:pPr>
            <a:endParaRPr lang="en-GB" sz="2800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GB" sz="2800" dirty="0" smtClean="0">
                <a:solidFill>
                  <a:srgbClr val="FF0000"/>
                </a:solidFill>
              </a:rPr>
              <a:t>                               b)   November   </a:t>
            </a:r>
          </a:p>
          <a:p>
            <a:pPr marL="514350" indent="-514350">
              <a:buNone/>
            </a:pPr>
            <a:endParaRPr lang="en-GB" sz="2800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GB" sz="2800" dirty="0" smtClean="0">
                <a:solidFill>
                  <a:srgbClr val="FF0000"/>
                </a:solidFill>
              </a:rPr>
              <a:t>                               c)   December   </a:t>
            </a:r>
          </a:p>
          <a:p>
            <a:pPr marL="514350" indent="-514350">
              <a:buNone/>
            </a:pPr>
            <a:endParaRPr lang="en-GB" sz="2800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GB" sz="2800" dirty="0" smtClean="0">
                <a:solidFill>
                  <a:srgbClr val="FF0000"/>
                </a:solidFill>
              </a:rPr>
              <a:t>                               d)   October   </a:t>
            </a:r>
          </a:p>
          <a:p>
            <a:pPr marL="514350" indent="-514350">
              <a:buNone/>
            </a:pPr>
            <a:endParaRPr lang="en-GB" sz="2800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GB" sz="2800" dirty="0" smtClean="0">
                <a:solidFill>
                  <a:srgbClr val="FF0000"/>
                </a:solidFill>
              </a:rPr>
              <a:t>                               e)   August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071570"/>
          </a:xfrm>
        </p:spPr>
        <p:txBody>
          <a:bodyPr>
            <a:normAutofit/>
          </a:bodyPr>
          <a:lstStyle/>
          <a:p>
            <a:pPr lvl="0"/>
            <a:r>
              <a:rPr lang="en-US" sz="4500" dirty="0" smtClean="0">
                <a:solidFill>
                  <a:schemeClr val="accent1">
                    <a:lumMod val="75000"/>
                  </a:schemeClr>
                </a:solidFill>
              </a:rPr>
              <a:t>       2. </a:t>
            </a:r>
            <a:r>
              <a:rPr lang="en-GB" sz="4500" dirty="0">
                <a:solidFill>
                  <a:schemeClr val="accent1">
                    <a:lumMod val="75000"/>
                  </a:schemeClr>
                </a:solidFill>
              </a:rPr>
              <a:t>What is held on April 1st</a:t>
            </a:r>
            <a:r>
              <a:rPr lang="en-GB" sz="450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ru-RU" sz="45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ctr">
              <a:buNone/>
            </a:pPr>
            <a:r>
              <a:rPr lang="en-GB" dirty="0" smtClean="0">
                <a:solidFill>
                  <a:srgbClr val="FF9900"/>
                </a:solidFill>
              </a:rPr>
              <a:t>a</a:t>
            </a:r>
            <a:r>
              <a:rPr lang="en-GB" sz="2800" dirty="0" smtClean="0">
                <a:solidFill>
                  <a:srgbClr val="FF9900"/>
                </a:solidFill>
              </a:rPr>
              <a:t>)   April's Day   </a:t>
            </a:r>
          </a:p>
          <a:p>
            <a:pPr marL="514350" indent="-514350" algn="ctr">
              <a:buNone/>
            </a:pPr>
            <a:endParaRPr lang="en-GB" sz="2800" dirty="0" smtClean="0">
              <a:solidFill>
                <a:srgbClr val="FF9900"/>
              </a:solidFill>
            </a:endParaRPr>
          </a:p>
          <a:p>
            <a:pPr marL="514350" indent="-514350" algn="ctr">
              <a:buNone/>
            </a:pPr>
            <a:r>
              <a:rPr lang="en-GB" sz="2800" dirty="0" smtClean="0">
                <a:solidFill>
                  <a:srgbClr val="FF9900"/>
                </a:solidFill>
              </a:rPr>
              <a:t>       b)   Spring Festival   </a:t>
            </a:r>
          </a:p>
          <a:p>
            <a:pPr marL="514350" indent="-514350" algn="ctr">
              <a:buNone/>
            </a:pPr>
            <a:endParaRPr lang="en-GB" sz="2800" dirty="0">
              <a:solidFill>
                <a:srgbClr val="FF9900"/>
              </a:solidFill>
            </a:endParaRPr>
          </a:p>
          <a:p>
            <a:pPr marL="514350" indent="-514350" algn="ctr">
              <a:buNone/>
            </a:pPr>
            <a:r>
              <a:rPr lang="en-GB" sz="2800" dirty="0" smtClean="0">
                <a:solidFill>
                  <a:srgbClr val="FF9900"/>
                </a:solidFill>
              </a:rPr>
              <a:t>         c</a:t>
            </a:r>
            <a:r>
              <a:rPr lang="en-GB" sz="2800" dirty="0">
                <a:solidFill>
                  <a:srgbClr val="FF9900"/>
                </a:solidFill>
              </a:rPr>
              <a:t>) </a:t>
            </a:r>
            <a:r>
              <a:rPr lang="en-GB" sz="2800" dirty="0" smtClean="0">
                <a:solidFill>
                  <a:srgbClr val="FF9900"/>
                </a:solidFill>
              </a:rPr>
              <a:t>  April </a:t>
            </a:r>
            <a:r>
              <a:rPr lang="en-GB" sz="2800" dirty="0">
                <a:solidFill>
                  <a:srgbClr val="FF9900"/>
                </a:solidFill>
              </a:rPr>
              <a:t>Fool's Day  </a:t>
            </a:r>
            <a:endParaRPr lang="en-GB" sz="2800" dirty="0" smtClean="0">
              <a:solidFill>
                <a:srgbClr val="FF9900"/>
              </a:solidFill>
            </a:endParaRPr>
          </a:p>
          <a:p>
            <a:pPr marL="514350" indent="-514350" algn="ctr">
              <a:buNone/>
            </a:pPr>
            <a:r>
              <a:rPr lang="en-GB" sz="2800" dirty="0" smtClean="0">
                <a:solidFill>
                  <a:srgbClr val="FF9900"/>
                </a:solidFill>
              </a:rPr>
              <a:t> </a:t>
            </a:r>
          </a:p>
          <a:p>
            <a:pPr marL="514350" indent="-514350" algn="ctr">
              <a:buNone/>
            </a:pPr>
            <a:r>
              <a:rPr lang="en-GB" sz="2800" dirty="0" smtClean="0">
                <a:solidFill>
                  <a:srgbClr val="FF9900"/>
                </a:solidFill>
              </a:rPr>
              <a:t>       d</a:t>
            </a:r>
            <a:r>
              <a:rPr lang="en-GB" sz="2800" dirty="0">
                <a:solidFill>
                  <a:srgbClr val="FF9900"/>
                </a:solidFill>
              </a:rPr>
              <a:t>) </a:t>
            </a:r>
            <a:r>
              <a:rPr lang="en-GB" sz="2800" dirty="0" smtClean="0">
                <a:solidFill>
                  <a:srgbClr val="FF9900"/>
                </a:solidFill>
              </a:rPr>
              <a:t>  Children's </a:t>
            </a:r>
            <a:r>
              <a:rPr lang="en-GB" sz="2800" dirty="0">
                <a:solidFill>
                  <a:srgbClr val="FF9900"/>
                </a:solidFill>
              </a:rPr>
              <a:t>Day   </a:t>
            </a:r>
            <a:endParaRPr lang="en-GB" sz="2800" dirty="0" smtClean="0">
              <a:solidFill>
                <a:srgbClr val="FF9900"/>
              </a:solidFill>
            </a:endParaRPr>
          </a:p>
          <a:p>
            <a:pPr marL="514350" indent="-514350" algn="ctr">
              <a:buNone/>
            </a:pPr>
            <a:endParaRPr lang="en-GB" sz="2800" dirty="0" smtClean="0">
              <a:solidFill>
                <a:srgbClr val="FF9900"/>
              </a:solidFill>
            </a:endParaRPr>
          </a:p>
          <a:p>
            <a:pPr marL="514350" indent="-514350" algn="ctr">
              <a:buNone/>
            </a:pPr>
            <a:r>
              <a:rPr lang="en-GB" sz="2800" dirty="0" smtClean="0">
                <a:solidFill>
                  <a:srgbClr val="FF9900"/>
                </a:solidFill>
              </a:rPr>
              <a:t>       e</a:t>
            </a:r>
            <a:r>
              <a:rPr lang="en-GB" sz="2800" dirty="0">
                <a:solidFill>
                  <a:srgbClr val="FF9900"/>
                </a:solidFill>
              </a:rPr>
              <a:t>) </a:t>
            </a:r>
            <a:r>
              <a:rPr lang="en-GB" sz="2800" dirty="0" smtClean="0">
                <a:solidFill>
                  <a:srgbClr val="FF9900"/>
                </a:solidFill>
              </a:rPr>
              <a:t>  Flower </a:t>
            </a:r>
            <a:r>
              <a:rPr lang="en-GB" sz="2800" dirty="0">
                <a:solidFill>
                  <a:srgbClr val="FF9900"/>
                </a:solidFill>
              </a:rPr>
              <a:t>Festival </a:t>
            </a:r>
            <a:endParaRPr lang="ru-RU" sz="2800" dirty="0">
              <a:solidFill>
                <a:srgbClr val="FF9900"/>
              </a:solidFill>
            </a:endParaRP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2428868"/>
          </a:xfrm>
        </p:spPr>
        <p:txBody>
          <a:bodyPr>
            <a:normAutofit/>
          </a:bodyPr>
          <a:lstStyle/>
          <a:p>
            <a:r>
              <a:rPr lang="en-US" sz="3300" dirty="0" smtClean="0">
                <a:solidFill>
                  <a:schemeClr val="accent1">
                    <a:lumMod val="75000"/>
                  </a:schemeClr>
                </a:solidFill>
              </a:rPr>
              <a:t>3.  </a:t>
            </a:r>
            <a:r>
              <a:rPr lang="en-GB" sz="3300" dirty="0">
                <a:solidFill>
                  <a:schemeClr val="accent1">
                    <a:lumMod val="75000"/>
                  </a:schemeClr>
                </a:solidFill>
              </a:rPr>
              <a:t>Julie has two brothers, one sister, two aunts, and three uncles. How many children does Julie's mother have?</a:t>
            </a:r>
            <a:endParaRPr lang="ru-RU" sz="33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71744"/>
            <a:ext cx="8686800" cy="4286256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GB" sz="2300" dirty="0" smtClean="0"/>
              <a:t>   </a:t>
            </a:r>
            <a:r>
              <a:rPr lang="en-GB" sz="2400" dirty="0" smtClean="0">
                <a:solidFill>
                  <a:srgbClr val="00B050"/>
                </a:solidFill>
                <a:latin typeface="Arial Rounded MT Bold" pitchFamily="34" charset="0"/>
              </a:rPr>
              <a:t>a)   2   </a:t>
            </a:r>
          </a:p>
          <a:p>
            <a:pPr marL="514350" indent="-514350">
              <a:buNone/>
            </a:pPr>
            <a:r>
              <a:rPr lang="en-GB" sz="2400" dirty="0" smtClean="0">
                <a:solidFill>
                  <a:srgbClr val="00B050"/>
                </a:solidFill>
                <a:latin typeface="Arial Rounded MT Bold" pitchFamily="34" charset="0"/>
              </a:rPr>
              <a:t>       </a:t>
            </a:r>
          </a:p>
          <a:p>
            <a:pPr marL="514350" indent="-514350">
              <a:buNone/>
            </a:pPr>
            <a:r>
              <a:rPr lang="en-GB" sz="2400" dirty="0" smtClean="0">
                <a:solidFill>
                  <a:srgbClr val="00B050"/>
                </a:solidFill>
                <a:latin typeface="Arial Rounded MT Bold" pitchFamily="34" charset="0"/>
              </a:rPr>
              <a:t>                      b</a:t>
            </a:r>
            <a:r>
              <a:rPr lang="en-GB" sz="2400" dirty="0">
                <a:solidFill>
                  <a:srgbClr val="00B050"/>
                </a:solidFill>
                <a:latin typeface="Arial Rounded MT Bold" pitchFamily="34" charset="0"/>
              </a:rPr>
              <a:t>) </a:t>
            </a:r>
            <a:r>
              <a:rPr lang="en-GB" sz="2400" dirty="0" smtClean="0">
                <a:solidFill>
                  <a:srgbClr val="00B050"/>
                </a:solidFill>
                <a:latin typeface="Arial Rounded MT Bold" pitchFamily="34" charset="0"/>
              </a:rPr>
              <a:t>  3   </a:t>
            </a:r>
          </a:p>
          <a:p>
            <a:pPr marL="514350" indent="-514350">
              <a:buNone/>
            </a:pPr>
            <a:r>
              <a:rPr lang="en-GB" sz="2400" dirty="0" smtClean="0">
                <a:solidFill>
                  <a:srgbClr val="00B050"/>
                </a:solidFill>
                <a:latin typeface="Arial Rounded MT Bold" pitchFamily="34" charset="0"/>
              </a:rPr>
              <a:t>               </a:t>
            </a:r>
          </a:p>
          <a:p>
            <a:pPr marL="514350" indent="-514350">
              <a:buNone/>
            </a:pPr>
            <a:r>
              <a:rPr lang="en-GB" sz="2400" dirty="0" smtClean="0">
                <a:solidFill>
                  <a:srgbClr val="00B050"/>
                </a:solidFill>
                <a:latin typeface="Arial Rounded MT Bold" pitchFamily="34" charset="0"/>
              </a:rPr>
              <a:t>                                        c)   4   </a:t>
            </a:r>
          </a:p>
          <a:p>
            <a:pPr marL="514350" indent="-514350">
              <a:buNone/>
            </a:pPr>
            <a:r>
              <a:rPr lang="en-GB" sz="2400" dirty="0" smtClean="0">
                <a:solidFill>
                  <a:srgbClr val="00B050"/>
                </a:solidFill>
                <a:latin typeface="Arial Rounded MT Bold" pitchFamily="34" charset="0"/>
              </a:rPr>
              <a:t>                    </a:t>
            </a:r>
          </a:p>
          <a:p>
            <a:pPr marL="514350" indent="-514350">
              <a:buNone/>
            </a:pPr>
            <a:r>
              <a:rPr lang="en-GB" sz="2400" dirty="0" smtClean="0">
                <a:solidFill>
                  <a:srgbClr val="00B050"/>
                </a:solidFill>
                <a:latin typeface="Arial Rounded MT Bold" pitchFamily="34" charset="0"/>
              </a:rPr>
              <a:t>                                                            d</a:t>
            </a:r>
            <a:r>
              <a:rPr lang="en-GB" sz="2400" dirty="0">
                <a:solidFill>
                  <a:srgbClr val="00B050"/>
                </a:solidFill>
                <a:latin typeface="Arial Rounded MT Bold" pitchFamily="34" charset="0"/>
              </a:rPr>
              <a:t>) </a:t>
            </a:r>
            <a:r>
              <a:rPr lang="en-GB" sz="2400" dirty="0" smtClean="0">
                <a:solidFill>
                  <a:srgbClr val="00B050"/>
                </a:solidFill>
                <a:latin typeface="Arial Rounded MT Bold" pitchFamily="34" charset="0"/>
              </a:rPr>
              <a:t>  5   </a:t>
            </a:r>
          </a:p>
          <a:p>
            <a:pPr marL="514350" indent="-514350">
              <a:buNone/>
            </a:pPr>
            <a:r>
              <a:rPr lang="en-GB" sz="2400" dirty="0" smtClean="0">
                <a:solidFill>
                  <a:srgbClr val="00B050"/>
                </a:solidFill>
                <a:latin typeface="Arial Rounded MT Bold" pitchFamily="34" charset="0"/>
              </a:rPr>
              <a:t>    </a:t>
            </a:r>
          </a:p>
          <a:p>
            <a:pPr marL="514350" indent="-514350">
              <a:buNone/>
            </a:pPr>
            <a:r>
              <a:rPr lang="en-GB" sz="2400" dirty="0" smtClean="0">
                <a:solidFill>
                  <a:srgbClr val="00B050"/>
                </a:solidFill>
                <a:latin typeface="Arial Rounded MT Bold" pitchFamily="34" charset="0"/>
              </a:rPr>
              <a:t>                                                                                 e</a:t>
            </a:r>
            <a:r>
              <a:rPr lang="en-GB" sz="2400" dirty="0">
                <a:solidFill>
                  <a:srgbClr val="00B050"/>
                </a:solidFill>
                <a:latin typeface="Arial Rounded MT Bold" pitchFamily="34" charset="0"/>
              </a:rPr>
              <a:t>) </a:t>
            </a:r>
            <a:r>
              <a:rPr lang="en-GB" sz="2400" dirty="0" smtClean="0">
                <a:solidFill>
                  <a:srgbClr val="00B050"/>
                </a:solidFill>
                <a:latin typeface="Arial Rounded MT Bold" pitchFamily="34" charset="0"/>
              </a:rPr>
              <a:t>  6</a:t>
            </a:r>
            <a:endParaRPr lang="ru-RU" sz="2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071570"/>
          </a:xfrm>
        </p:spPr>
        <p:txBody>
          <a:bodyPr>
            <a:normAutofit/>
          </a:bodyPr>
          <a:lstStyle/>
          <a:p>
            <a:r>
              <a:rPr lang="en-US" sz="4300" dirty="0" smtClean="0">
                <a:solidFill>
                  <a:schemeClr val="accent1">
                    <a:lumMod val="75000"/>
                  </a:schemeClr>
                </a:solidFill>
              </a:rPr>
              <a:t>4. </a:t>
            </a:r>
            <a:r>
              <a:rPr lang="en-GB" sz="4300" dirty="0">
                <a:solidFill>
                  <a:schemeClr val="accent1">
                    <a:lumMod val="75000"/>
                  </a:schemeClr>
                </a:solidFill>
              </a:rPr>
              <a:t>How many months have 28 days?</a:t>
            </a:r>
            <a:endParaRPr lang="ru-RU" sz="43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610112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GB" sz="2800" dirty="0" smtClean="0">
                <a:solidFill>
                  <a:srgbClr val="00B0F0"/>
                </a:solidFill>
              </a:rPr>
              <a:t>   </a:t>
            </a:r>
            <a:r>
              <a:rPr lang="en-GB" sz="2800" dirty="0" smtClean="0">
                <a:solidFill>
                  <a:srgbClr val="0099FF"/>
                </a:solidFill>
              </a:rPr>
              <a:t>a)   one   </a:t>
            </a:r>
          </a:p>
          <a:p>
            <a:pPr marL="514350" indent="-514350">
              <a:buNone/>
            </a:pPr>
            <a:endParaRPr lang="en-GB" sz="2800" dirty="0" smtClean="0">
              <a:solidFill>
                <a:srgbClr val="0099FF"/>
              </a:solidFill>
            </a:endParaRPr>
          </a:p>
          <a:p>
            <a:pPr marL="514350" indent="-514350">
              <a:buNone/>
            </a:pPr>
            <a:r>
              <a:rPr lang="en-GB" sz="2800" dirty="0" smtClean="0">
                <a:solidFill>
                  <a:srgbClr val="0099FF"/>
                </a:solidFill>
              </a:rPr>
              <a:t>                           b</a:t>
            </a:r>
            <a:r>
              <a:rPr lang="en-GB" sz="2800" dirty="0">
                <a:solidFill>
                  <a:srgbClr val="0099FF"/>
                </a:solidFill>
              </a:rPr>
              <a:t>) </a:t>
            </a:r>
            <a:r>
              <a:rPr lang="en-GB" sz="2800" dirty="0" smtClean="0">
                <a:solidFill>
                  <a:srgbClr val="0099FF"/>
                </a:solidFill>
              </a:rPr>
              <a:t>  all </a:t>
            </a:r>
            <a:r>
              <a:rPr lang="en-GB" sz="2800" dirty="0">
                <a:solidFill>
                  <a:srgbClr val="0099FF"/>
                </a:solidFill>
              </a:rPr>
              <a:t>of </a:t>
            </a:r>
            <a:r>
              <a:rPr lang="en-GB" sz="2800" dirty="0" smtClean="0">
                <a:solidFill>
                  <a:srgbClr val="0099FF"/>
                </a:solidFill>
              </a:rPr>
              <a:t>them</a:t>
            </a:r>
          </a:p>
          <a:p>
            <a:pPr marL="514350" indent="-514350">
              <a:buNone/>
            </a:pPr>
            <a:r>
              <a:rPr lang="en-GB" sz="2800" dirty="0" smtClean="0">
                <a:solidFill>
                  <a:srgbClr val="0099FF"/>
                </a:solidFill>
              </a:rPr>
              <a:t>   </a:t>
            </a:r>
          </a:p>
          <a:p>
            <a:pPr marL="514350" indent="-514350">
              <a:buNone/>
            </a:pPr>
            <a:r>
              <a:rPr lang="en-GB" sz="2800" dirty="0" smtClean="0">
                <a:solidFill>
                  <a:srgbClr val="0099FF"/>
                </a:solidFill>
              </a:rPr>
              <a:t>                                                       c)   some </a:t>
            </a:r>
            <a:r>
              <a:rPr lang="en-GB" sz="2800" dirty="0">
                <a:solidFill>
                  <a:srgbClr val="0099FF"/>
                </a:solidFill>
              </a:rPr>
              <a:t>of them   </a:t>
            </a:r>
            <a:endParaRPr lang="en-GB" sz="2800" dirty="0" smtClean="0">
              <a:solidFill>
                <a:srgbClr val="0099FF"/>
              </a:solidFill>
            </a:endParaRPr>
          </a:p>
          <a:p>
            <a:pPr marL="514350" indent="-514350">
              <a:buNone/>
            </a:pPr>
            <a:endParaRPr lang="en-GB" sz="2800" dirty="0" smtClean="0">
              <a:solidFill>
                <a:srgbClr val="0099FF"/>
              </a:solidFill>
            </a:endParaRPr>
          </a:p>
          <a:p>
            <a:pPr marL="514350" indent="-514350">
              <a:buNone/>
            </a:pPr>
            <a:r>
              <a:rPr lang="en-GB" sz="2800" dirty="0" smtClean="0">
                <a:solidFill>
                  <a:srgbClr val="0099FF"/>
                </a:solidFill>
              </a:rPr>
              <a:t>                                   d</a:t>
            </a:r>
            <a:r>
              <a:rPr lang="en-GB" sz="2800" dirty="0">
                <a:solidFill>
                  <a:srgbClr val="0099FF"/>
                </a:solidFill>
              </a:rPr>
              <a:t>) six  </a:t>
            </a:r>
            <a:endParaRPr lang="en-GB" sz="2800" dirty="0" smtClean="0">
              <a:solidFill>
                <a:srgbClr val="0099FF"/>
              </a:solidFill>
            </a:endParaRPr>
          </a:p>
          <a:p>
            <a:pPr marL="514350" indent="-514350">
              <a:buNone/>
            </a:pPr>
            <a:r>
              <a:rPr lang="en-GB" sz="2800" dirty="0" smtClean="0">
                <a:solidFill>
                  <a:srgbClr val="0099FF"/>
                </a:solidFill>
              </a:rPr>
              <a:t> </a:t>
            </a:r>
          </a:p>
          <a:p>
            <a:pPr marL="514350" indent="-514350">
              <a:buNone/>
            </a:pPr>
            <a:r>
              <a:rPr lang="en-GB" sz="2800" dirty="0" smtClean="0">
                <a:solidFill>
                  <a:srgbClr val="0099FF"/>
                </a:solidFill>
              </a:rPr>
              <a:t>              e</a:t>
            </a:r>
            <a:r>
              <a:rPr lang="en-GB" sz="2800" dirty="0">
                <a:solidFill>
                  <a:srgbClr val="0099FF"/>
                </a:solidFill>
              </a:rPr>
              <a:t>) eight</a:t>
            </a:r>
            <a:endParaRPr lang="ru-RU" sz="2800" dirty="0">
              <a:solidFill>
                <a:srgbClr val="0099FF"/>
              </a:solidFill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114300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5.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"Two brothers but they don't see each other".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None/>
            </a:pPr>
            <a:endParaRPr lang="en-GB" sz="2800" dirty="0" smtClean="0"/>
          </a:p>
          <a:p>
            <a:pPr marL="514350" indent="-514350">
              <a:buNone/>
            </a:pPr>
            <a:r>
              <a:rPr lang="en-GB" sz="2800" dirty="0" smtClean="0"/>
              <a:t>                                      </a:t>
            </a:r>
            <a:r>
              <a:rPr lang="en-GB" sz="2800" dirty="0" smtClean="0">
                <a:solidFill>
                  <a:srgbClr val="7030A0"/>
                </a:solidFill>
              </a:rPr>
              <a:t>a)  eyes   </a:t>
            </a:r>
          </a:p>
          <a:p>
            <a:pPr marL="514350" indent="-514350">
              <a:buNone/>
            </a:pPr>
            <a:endParaRPr lang="en-GB" sz="2800" dirty="0" smtClean="0">
              <a:solidFill>
                <a:srgbClr val="7030A0"/>
              </a:solidFill>
            </a:endParaRPr>
          </a:p>
          <a:p>
            <a:pPr marL="514350" indent="-514350">
              <a:buNone/>
            </a:pPr>
            <a:r>
              <a:rPr lang="en-GB" sz="2800" dirty="0" smtClean="0">
                <a:solidFill>
                  <a:srgbClr val="7030A0"/>
                </a:solidFill>
              </a:rPr>
              <a:t>                                                    b</a:t>
            </a:r>
            <a:r>
              <a:rPr lang="en-GB" sz="2800" dirty="0">
                <a:solidFill>
                  <a:srgbClr val="7030A0"/>
                </a:solidFill>
              </a:rPr>
              <a:t>) </a:t>
            </a:r>
            <a:r>
              <a:rPr lang="en-GB" sz="2800" dirty="0" smtClean="0">
                <a:solidFill>
                  <a:srgbClr val="7030A0"/>
                </a:solidFill>
              </a:rPr>
              <a:t>  legs   </a:t>
            </a:r>
          </a:p>
          <a:p>
            <a:pPr marL="514350" indent="-514350">
              <a:buNone/>
            </a:pPr>
            <a:r>
              <a:rPr lang="en-GB" sz="2800" dirty="0" smtClean="0">
                <a:solidFill>
                  <a:srgbClr val="7030A0"/>
                </a:solidFill>
              </a:rPr>
              <a:t>                        c)   </a:t>
            </a:r>
            <a:r>
              <a:rPr lang="en-GB" sz="2800" dirty="0">
                <a:solidFill>
                  <a:srgbClr val="7030A0"/>
                </a:solidFill>
              </a:rPr>
              <a:t>hands   </a:t>
            </a:r>
            <a:endParaRPr lang="en-GB" sz="2800" dirty="0" smtClean="0">
              <a:solidFill>
                <a:srgbClr val="7030A0"/>
              </a:solidFill>
            </a:endParaRPr>
          </a:p>
          <a:p>
            <a:pPr marL="514350" indent="-514350">
              <a:buNone/>
            </a:pPr>
            <a:endParaRPr lang="en-GB" sz="2800" dirty="0" smtClean="0">
              <a:solidFill>
                <a:srgbClr val="7030A0"/>
              </a:solidFill>
            </a:endParaRPr>
          </a:p>
          <a:p>
            <a:pPr marL="514350" indent="-514350">
              <a:buNone/>
            </a:pPr>
            <a:r>
              <a:rPr lang="en-GB" sz="2800" dirty="0" smtClean="0">
                <a:solidFill>
                  <a:srgbClr val="7030A0"/>
                </a:solidFill>
              </a:rPr>
              <a:t>                                              d)   </a:t>
            </a:r>
            <a:r>
              <a:rPr lang="en-GB" sz="2800" dirty="0">
                <a:solidFill>
                  <a:srgbClr val="7030A0"/>
                </a:solidFill>
              </a:rPr>
              <a:t>teeth   </a:t>
            </a:r>
            <a:endParaRPr lang="en-GB" sz="2800" dirty="0" smtClean="0">
              <a:solidFill>
                <a:srgbClr val="7030A0"/>
              </a:solidFill>
            </a:endParaRPr>
          </a:p>
          <a:p>
            <a:pPr marL="514350" indent="-514350">
              <a:buNone/>
            </a:pPr>
            <a:endParaRPr lang="en-GB" sz="2800" dirty="0" smtClean="0">
              <a:solidFill>
                <a:srgbClr val="7030A0"/>
              </a:solidFill>
            </a:endParaRPr>
          </a:p>
          <a:p>
            <a:pPr marL="514350" indent="-514350">
              <a:buNone/>
            </a:pPr>
            <a:r>
              <a:rPr lang="en-GB" sz="2800" dirty="0" smtClean="0">
                <a:solidFill>
                  <a:srgbClr val="7030A0"/>
                </a:solidFill>
              </a:rPr>
              <a:t>                        e)   </a:t>
            </a:r>
            <a:r>
              <a:rPr lang="en-GB" sz="2800" dirty="0">
                <a:solidFill>
                  <a:srgbClr val="7030A0"/>
                </a:solidFill>
              </a:rPr>
              <a:t>a clock</a:t>
            </a:r>
            <a:endParaRPr lang="ru-RU" sz="28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5566</TotalTime>
  <Words>639</Words>
  <Application>Microsoft Office PowerPoint</Application>
  <PresentationFormat>Экран (4:3)</PresentationFormat>
  <Paragraphs>118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Who is the smartest?</vt:lpstr>
      <vt:lpstr>II. Grammar Practice</vt:lpstr>
      <vt:lpstr>Слайд 3</vt:lpstr>
      <vt:lpstr>III (a). Tricky Questions</vt:lpstr>
      <vt:lpstr>1. The eighth month of the year is:</vt:lpstr>
      <vt:lpstr>       2. What is held on April 1st?</vt:lpstr>
      <vt:lpstr>3.  Julie has two brothers, one sister, two aunts, and three uncles. How many children does Julie's mother have?</vt:lpstr>
      <vt:lpstr>4. How many months have 28 days?</vt:lpstr>
      <vt:lpstr>5. "Two brothers but they don't see each other".</vt:lpstr>
      <vt:lpstr>6. Today is December 9th. It's Thursday. Sally's birthday is on December 13th. Which day of the week is it this year?</vt:lpstr>
      <vt:lpstr>III (b). Rhymes</vt:lpstr>
      <vt:lpstr>   Write rhymes to the words.</vt:lpstr>
      <vt:lpstr>IV. My Day</vt:lpstr>
      <vt:lpstr>V. Riddles</vt:lpstr>
      <vt:lpstr>Слайд 15</vt:lpstr>
      <vt:lpstr>Thank you for participation!</vt:lpstr>
    </vt:vector>
  </TitlesOfParts>
  <Company>Krokoz™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is the smartest?</dc:title>
  <dc:creator>Alacritas</dc:creator>
  <cp:lastModifiedBy>Alacritas</cp:lastModifiedBy>
  <cp:revision>25</cp:revision>
  <dcterms:created xsi:type="dcterms:W3CDTF">2013-04-02T08:19:49Z</dcterms:created>
  <dcterms:modified xsi:type="dcterms:W3CDTF">2014-01-29T04:32:51Z</dcterms:modified>
</cp:coreProperties>
</file>