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c6f90357f_0_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c6f90357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6f90357f_0_5: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6f90357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c6f90357f_0_9: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c6f90357f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c6f90357f_0_13: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c6f90357f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c6f90357f_0_19: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c6f90357f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c6f90357f_0_27: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c6f90357f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c6f90357f_0_3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c6f90357f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641934" y="3597500"/>
            <a:ext cx="390300" cy="0"/>
          </a:xfrm>
          <a:prstGeom prst="straightConnector1">
            <a:avLst/>
          </a:prstGeom>
          <a:noFill/>
          <a:ln w="28575" cap="flat" cmpd="sng">
            <a:solidFill>
              <a:schemeClr val="accent1"/>
            </a:solidFill>
            <a:prstDash val="solid"/>
            <a:round/>
            <a:headEnd type="none" w="sm" len="sm"/>
            <a:tailEnd type="none" w="sm" len="sm"/>
          </a:ln>
        </p:spPr>
      </p:cxnSp>
      <p:sp>
        <p:nvSpPr>
          <p:cNvPr id="12" name="Google Shape;12;p2"/>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no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a:endParaRPr/>
          </a:p>
        </p:txBody>
      </p:sp>
      <p:sp>
        <p:nvSpPr>
          <p:cNvPr id="13" name="Google Shape;13;p2"/>
          <p:cNvSpPr txBox="1">
            <a:spLocks noGrp="1"/>
          </p:cNvSpPr>
          <p:nvPr>
            <p:ph type="subTitle" idx="1"/>
          </p:nvPr>
        </p:nvSpPr>
        <p:spPr>
          <a:xfrm>
            <a:off x="512700" y="3840639"/>
            <a:ext cx="8118600" cy="787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039650"/>
            <a:ext cx="8520600" cy="2106300"/>
          </a:xfrm>
          <a:prstGeom prst="rect">
            <a:avLst/>
          </a:prstGeom>
        </p:spPr>
        <p:txBody>
          <a:bodyPr spcFirstLastPara="1" wrap="square" lIns="91425" tIns="91425" rIns="91425" bIns="91425" anchor="b" anchorCtr="0">
            <a:no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w="28575" cap="flat" cmpd="sng">
            <a:solidFill>
              <a:schemeClr val="lt2"/>
            </a:solidFill>
            <a:prstDash val="solid"/>
            <a:round/>
            <a:headEnd type="none" w="sm" len="sm"/>
            <a:tailEnd type="none" w="sm" len="sm"/>
          </a:ln>
        </p:spPr>
      </p:cxnSp>
      <p:sp>
        <p:nvSpPr>
          <p:cNvPr id="17" name="Google Shape;17;p3"/>
          <p:cNvSpPr txBox="1">
            <a:spLocks noGrp="1"/>
          </p:cNvSpPr>
          <p:nvPr>
            <p:ph type="title"/>
          </p:nvPr>
        </p:nvSpPr>
        <p:spPr>
          <a:xfrm>
            <a:off x="512700" y="1893300"/>
            <a:ext cx="8118600" cy="1522800"/>
          </a:xfrm>
          <a:prstGeom prst="rect">
            <a:avLst/>
          </a:prstGeom>
        </p:spPr>
        <p:txBody>
          <a:bodyPr spcFirstLastPara="1" wrap="square" lIns="91425" tIns="91425" rIns="91425" bIns="91425" anchor="b" anchorCtr="0">
            <a:no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71675"/>
            <a:ext cx="3999900" cy="3397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71675"/>
            <a:ext cx="3999900" cy="3397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a:endParaRPr/>
          </a:p>
        </p:txBody>
      </p:sp>
      <p:sp>
        <p:nvSpPr>
          <p:cNvPr id="38" name="Google Shape;38;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686400" cy="0"/>
          </a:xfrm>
          <a:prstGeom prst="straightConnector1">
            <a:avLst/>
          </a:prstGeom>
          <a:noFill/>
          <a:ln w="19050" cap="flat" cmpd="sng">
            <a:solidFill>
              <a:schemeClr val="lt2"/>
            </a:solidFill>
            <a:prstDash val="solid"/>
            <a:round/>
            <a:headEnd type="none" w="sm" len="sm"/>
            <a:tailEnd type="none" w="sm" len="sm"/>
          </a:ln>
        </p:spPr>
      </p:cxnSp>
      <p:sp>
        <p:nvSpPr>
          <p:cNvPr id="42" name="Google Shape;42;p9"/>
          <p:cNvSpPr txBox="1">
            <a:spLocks noGrp="1"/>
          </p:cNvSpPr>
          <p:nvPr>
            <p:ph type="title"/>
          </p:nvPr>
        </p:nvSpPr>
        <p:spPr>
          <a:xfrm>
            <a:off x="265500" y="1382350"/>
            <a:ext cx="4045200" cy="13332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a:endParaRPr/>
          </a:p>
        </p:txBody>
      </p:sp>
      <p:sp>
        <p:nvSpPr>
          <p:cNvPr id="43" name="Google Shape;43;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accent1"/>
              </a:buClr>
              <a:buSzPts val="1800"/>
              <a:buChar char="●"/>
              <a:defRPr>
                <a:solidFill>
                  <a:schemeClr val="accent1"/>
                </a:solidFill>
              </a:defRPr>
            </a:lvl1pPr>
            <a:lvl2pPr marL="914400" lvl="1" indent="-317500">
              <a:spcBef>
                <a:spcPts val="1600"/>
              </a:spcBef>
              <a:spcAft>
                <a:spcPts val="0"/>
              </a:spcAft>
              <a:buClr>
                <a:schemeClr val="accent1"/>
              </a:buClr>
              <a:buSzPts val="1400"/>
              <a:buChar char="○"/>
              <a:defRPr>
                <a:solidFill>
                  <a:schemeClr val="accent1"/>
                </a:solidFill>
              </a:defRPr>
            </a:lvl2pPr>
            <a:lvl3pPr marL="1371600" lvl="2" indent="-317500">
              <a:spcBef>
                <a:spcPts val="1600"/>
              </a:spcBef>
              <a:spcAft>
                <a:spcPts val="0"/>
              </a:spcAft>
              <a:buClr>
                <a:schemeClr val="accent1"/>
              </a:buClr>
              <a:buSzPts val="1400"/>
              <a:buChar char="■"/>
              <a:defRPr>
                <a:solidFill>
                  <a:schemeClr val="accent1"/>
                </a:solidFill>
              </a:defRPr>
            </a:lvl3pPr>
            <a:lvl4pPr marL="1828800" lvl="3" indent="-317500">
              <a:spcBef>
                <a:spcPts val="1600"/>
              </a:spcBef>
              <a:spcAft>
                <a:spcPts val="0"/>
              </a:spcAft>
              <a:buClr>
                <a:schemeClr val="accent1"/>
              </a:buClr>
              <a:buSzPts val="1400"/>
              <a:buChar char="●"/>
              <a:defRPr>
                <a:solidFill>
                  <a:schemeClr val="accent1"/>
                </a:solidFill>
              </a:defRPr>
            </a:lvl4pPr>
            <a:lvl5pPr marL="2286000" lvl="4" indent="-317500">
              <a:spcBef>
                <a:spcPts val="1600"/>
              </a:spcBef>
              <a:spcAft>
                <a:spcPts val="0"/>
              </a:spcAft>
              <a:buClr>
                <a:schemeClr val="accent1"/>
              </a:buClr>
              <a:buSzPts val="1400"/>
              <a:buChar char="○"/>
              <a:defRPr>
                <a:solidFill>
                  <a:schemeClr val="accent1"/>
                </a:solidFill>
              </a:defRPr>
            </a:lvl5pPr>
            <a:lvl6pPr marL="2743200" lvl="5" indent="-317500">
              <a:spcBef>
                <a:spcPts val="1600"/>
              </a:spcBef>
              <a:spcAft>
                <a:spcPts val="0"/>
              </a:spcAft>
              <a:buClr>
                <a:schemeClr val="accent1"/>
              </a:buClr>
              <a:buSzPts val="1400"/>
              <a:buChar char="■"/>
              <a:defRPr>
                <a:solidFill>
                  <a:schemeClr val="accent1"/>
                </a:solidFill>
              </a:defRPr>
            </a:lvl6pPr>
            <a:lvl7pPr marL="3200400" lvl="6" indent="-317500">
              <a:spcBef>
                <a:spcPts val="1600"/>
              </a:spcBef>
              <a:spcAft>
                <a:spcPts val="0"/>
              </a:spcAft>
              <a:buClr>
                <a:schemeClr val="accent1"/>
              </a:buClr>
              <a:buSzPts val="1400"/>
              <a:buChar char="●"/>
              <a:defRPr>
                <a:solidFill>
                  <a:schemeClr val="accent1"/>
                </a:solidFill>
              </a:defRPr>
            </a:lvl7pPr>
            <a:lvl8pPr marL="3657600" lvl="7" indent="-317500">
              <a:spcBef>
                <a:spcPts val="1600"/>
              </a:spcBef>
              <a:spcAft>
                <a:spcPts val="0"/>
              </a:spcAft>
              <a:buClr>
                <a:schemeClr val="accent1"/>
              </a:buClr>
              <a:buSzPts val="1400"/>
              <a:buChar char="○"/>
              <a:defRPr>
                <a:solidFill>
                  <a:schemeClr val="accent1"/>
                </a:solidFill>
              </a:defRPr>
            </a:lvl8pPr>
            <a:lvl9pPr marL="4114800" lvl="8" indent="-317500">
              <a:spcBef>
                <a:spcPts val="1600"/>
              </a:spcBef>
              <a:spcAft>
                <a:spcPts val="1600"/>
              </a:spcAft>
              <a:buClr>
                <a:schemeClr val="accent1"/>
              </a:buClr>
              <a:buSzPts val="1400"/>
              <a:buChar char="■"/>
              <a:defRPr>
                <a:solidFill>
                  <a:schemeClr val="accent1"/>
                </a:solidFill>
              </a:defRPr>
            </a:lvl9pPr>
          </a:lstStyle>
          <a:p>
            <a:endParaRPr/>
          </a:p>
        </p:txBody>
      </p:sp>
      <p:sp>
        <p:nvSpPr>
          <p:cNvPr id="45" name="Google Shape;45;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8" name="Google Shape;48;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perback">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132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a:endParaRPr/>
          </a:p>
        </p:txBody>
      </p:sp>
      <p:sp>
        <p:nvSpPr>
          <p:cNvPr id="7" name="Google Shape;7;p1"/>
          <p:cNvSpPr txBox="1">
            <a:spLocks noGrp="1"/>
          </p:cNvSpPr>
          <p:nvPr>
            <p:ph type="body" idx="1"/>
          </p:nvPr>
        </p:nvSpPr>
        <p:spPr>
          <a:xfrm>
            <a:off x="311700" y="1171600"/>
            <a:ext cx="8520600" cy="3397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marL="914400" lvl="1"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marL="1371600" lvl="2"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marL="1828800" lvl="3"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marL="2286000" lvl="4"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marL="2743200" lvl="5"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marL="3200400" lvl="6"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marL="3657600" lvl="7"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marL="4114800" lvl="8" indent="-317500">
              <a:lnSpc>
                <a:spcPct val="115000"/>
              </a:lnSpc>
              <a:spcBef>
                <a:spcPts val="1600"/>
              </a:spcBef>
              <a:spcAft>
                <a:spcPts val="160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restigecity.gen.in/contact.htm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prestigecity.gen.in/"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s://www.prestigecity.gen.in/location.html"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theprestigecity3@gmail.com"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The Prestige City</a:t>
            </a:r>
            <a:endParaRPr/>
          </a:p>
        </p:txBody>
      </p:sp>
      <p:sp>
        <p:nvSpPr>
          <p:cNvPr id="60" name="Google Shape;60;p13"/>
          <p:cNvSpPr txBox="1">
            <a:spLocks noGrp="1"/>
          </p:cNvSpPr>
          <p:nvPr>
            <p:ph type="subTitle" idx="1"/>
          </p:nvPr>
        </p:nvSpPr>
        <p:spPr>
          <a:xfrm>
            <a:off x="512700" y="3840639"/>
            <a:ext cx="8118600" cy="78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Mixed Township on Sarjapur main Road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300" u="sng">
                <a:solidFill>
                  <a:schemeClr val="hlink"/>
                </a:solidFill>
                <a:hlinkClick r:id="rId3"/>
              </a:rPr>
              <a:t>Prestige Group </a:t>
            </a:r>
            <a:r>
              <a:rPr lang="en" sz="2300"/>
              <a:t>is one of the renowned names in the real estate domain. It is known for conceptualising and delivering stellar residential and commercial projects. It has many upcoming projects lined up in Bangalore. The Prestige City pre-launch is one of the most superior product to be launched by Prestige.</a:t>
            </a:r>
            <a:endParaRPr sz="2300"/>
          </a:p>
          <a:p>
            <a:pPr marL="0" lvl="0" indent="0" algn="l" rtl="0">
              <a:spcBef>
                <a:spcPts val="0"/>
              </a:spcBef>
              <a:spcAft>
                <a:spcPts val="0"/>
              </a:spcAft>
              <a:buNone/>
            </a:pPr>
            <a:endParaRPr sz="2300"/>
          </a:p>
          <a:p>
            <a:pPr marL="0" lvl="0" indent="0" algn="l" rtl="0">
              <a:spcBef>
                <a:spcPts val="0"/>
              </a:spcBef>
              <a:spcAft>
                <a:spcPts val="0"/>
              </a:spcAft>
              <a:buNone/>
            </a:pPr>
            <a:r>
              <a:rPr lang="en" sz="2300"/>
              <a:t>The Prestige City Smart expansive residential project with a varied mix of residences will have a launch date in the second quarter of 2021</a:t>
            </a:r>
            <a:endParaRPr sz="23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265500" y="1382350"/>
            <a:ext cx="4045200" cy="133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The Experiment</a:t>
            </a:r>
            <a:endParaRPr/>
          </a:p>
        </p:txBody>
      </p:sp>
      <p:sp>
        <p:nvSpPr>
          <p:cNvPr id="71" name="Google Shape;71;p15"/>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72" name="Google Shape;72;p15"/>
          <p:cNvSpPr txBox="1">
            <a:spLocks noGrp="1"/>
          </p:cNvSpPr>
          <p:nvPr>
            <p:ph type="body" idx="2"/>
          </p:nvPr>
        </p:nvSpPr>
        <p:spPr>
          <a:xfrm>
            <a:off x="4602775" y="0"/>
            <a:ext cx="4432200" cy="44193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r>
              <a:rPr lang="en"/>
              <a:t>Real estate giant Prestige Group presents an elegant and modern housing complex. Spread over 180 acres, The Prestige City will house new flats of varied sizes. 1, 2, 3 and 4 bedroom set configurations spread on multiple towers, G+1 private villas and plotted estates.New projects in Bangalore have to get approval from Real Estate Regulatory Authority Karnataka. RERA of </a:t>
            </a:r>
            <a:r>
              <a:rPr lang="en" u="sng">
                <a:solidFill>
                  <a:schemeClr val="hlink"/>
                </a:solidFill>
                <a:hlinkClick r:id="rId3"/>
              </a:rPr>
              <a:t>The Prestige City</a:t>
            </a:r>
            <a:r>
              <a:rPr lang="en"/>
              <a:t> is yet to be approved by competent authorities Prestige Sarjapur road has perfectly shaped landscaping with open lush green spaces</a:t>
            </a:r>
            <a:endParaRPr/>
          </a:p>
        </p:txBody>
      </p:sp>
      <p:pic>
        <p:nvPicPr>
          <p:cNvPr id="73" name="Google Shape;73;p15"/>
          <p:cNvPicPr preferRelativeResize="0"/>
          <p:nvPr/>
        </p:nvPicPr>
        <p:blipFill>
          <a:blip r:embed="rId4">
            <a:alphaModFix/>
          </a:blip>
          <a:stretch>
            <a:fillRect/>
          </a:stretch>
        </p:blipFill>
        <p:spPr>
          <a:xfrm>
            <a:off x="0" y="0"/>
            <a:ext cx="4173725" cy="5143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204125" y="1320975"/>
            <a:ext cx="4045200" cy="133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u="sng">
                <a:solidFill>
                  <a:schemeClr val="hlink"/>
                </a:solidFill>
                <a:hlinkClick r:id="rId3"/>
              </a:rPr>
              <a:t>Landmark</a:t>
            </a:r>
            <a:r>
              <a:rPr lang="en" u="sng">
                <a:solidFill>
                  <a:schemeClr val="hlink"/>
                </a:solidFill>
                <a:hlinkClick r:id="rId3"/>
              </a:rPr>
              <a:t>s</a:t>
            </a:r>
            <a:endParaRPr/>
          </a:p>
        </p:txBody>
      </p:sp>
      <p:sp>
        <p:nvSpPr>
          <p:cNvPr id="79" name="Google Shape;79;p16"/>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Found around the house!</a:t>
            </a:r>
            <a:endParaRPr/>
          </a:p>
        </p:txBody>
      </p:sp>
      <p:sp>
        <p:nvSpPr>
          <p:cNvPr id="80" name="Google Shape;80;p1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Apollo Health Care</a:t>
            </a:r>
            <a:endParaRPr/>
          </a:p>
          <a:p>
            <a:pPr marL="457200" lvl="0" indent="-342900" algn="l" rtl="0">
              <a:spcBef>
                <a:spcPts val="1600"/>
              </a:spcBef>
              <a:spcAft>
                <a:spcPts val="0"/>
              </a:spcAft>
              <a:buSzPts val="1800"/>
              <a:buChar char="●"/>
            </a:pPr>
            <a:r>
              <a:rPr lang="en"/>
              <a:t>Double tree Suits</a:t>
            </a:r>
            <a:endParaRPr/>
          </a:p>
          <a:p>
            <a:pPr marL="457200" lvl="0" indent="-342900" algn="l" rtl="0">
              <a:spcBef>
                <a:spcPts val="1600"/>
              </a:spcBef>
              <a:spcAft>
                <a:spcPts val="0"/>
              </a:spcAft>
              <a:buSzPts val="1800"/>
              <a:buChar char="●"/>
            </a:pPr>
            <a:r>
              <a:rPr lang="en"/>
              <a:t>Delhi Public School</a:t>
            </a:r>
            <a:endParaRPr/>
          </a:p>
          <a:p>
            <a:pPr marL="457200" lvl="0" indent="-342900" algn="l" rtl="0">
              <a:spcBef>
                <a:spcPts val="1600"/>
              </a:spcBef>
              <a:spcAft>
                <a:spcPts val="1600"/>
              </a:spcAft>
              <a:buSzPts val="1800"/>
              <a:buChar char="●"/>
            </a:pPr>
            <a:r>
              <a:rPr lang="en"/>
              <a:t>Market Square Mall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pic>
        <p:nvPicPr>
          <p:cNvPr id="85" name="Google Shape;85;p17"/>
          <p:cNvPicPr preferRelativeResize="0"/>
          <p:nvPr/>
        </p:nvPicPr>
        <p:blipFill rotWithShape="1">
          <a:blip r:embed="rId3">
            <a:alphaModFix/>
          </a:blip>
          <a:srcRect l="6422" r="6431"/>
          <a:stretch/>
        </p:blipFill>
        <p:spPr>
          <a:xfrm>
            <a:off x="0" y="0"/>
            <a:ext cx="1461050" cy="1162875"/>
          </a:xfrm>
          <a:prstGeom prst="rect">
            <a:avLst/>
          </a:prstGeom>
          <a:noFill/>
          <a:ln>
            <a:noFill/>
          </a:ln>
        </p:spPr>
      </p:pic>
      <p:pic>
        <p:nvPicPr>
          <p:cNvPr id="86" name="Google Shape;86;p17"/>
          <p:cNvPicPr preferRelativeResize="0"/>
          <p:nvPr/>
        </p:nvPicPr>
        <p:blipFill rotWithShape="1">
          <a:blip r:embed="rId4">
            <a:alphaModFix/>
          </a:blip>
          <a:srcRect t="24579" b="24584"/>
          <a:stretch/>
        </p:blipFill>
        <p:spPr>
          <a:xfrm>
            <a:off x="1461050" y="1162875"/>
            <a:ext cx="7200898" cy="3593649"/>
          </a:xfrm>
          <a:prstGeom prst="rect">
            <a:avLst/>
          </a:prstGeom>
          <a:noFill/>
          <a:ln>
            <a:noFill/>
          </a:ln>
        </p:spPr>
      </p:pic>
      <p:sp>
        <p:nvSpPr>
          <p:cNvPr id="87" name="Google Shape;87;p17"/>
          <p:cNvSpPr txBox="1"/>
          <p:nvPr/>
        </p:nvSpPr>
        <p:spPr>
          <a:xfrm>
            <a:off x="4149175" y="441925"/>
            <a:ext cx="7070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Old Standard TT"/>
              <a:ea typeface="Old Standard TT"/>
              <a:cs typeface="Old Standard TT"/>
              <a:sym typeface="Old Standard TT"/>
            </a:endParaRPr>
          </a:p>
        </p:txBody>
      </p:sp>
      <p:sp>
        <p:nvSpPr>
          <p:cNvPr id="88" name="Google Shape;88;p17"/>
          <p:cNvSpPr txBox="1"/>
          <p:nvPr/>
        </p:nvSpPr>
        <p:spPr>
          <a:xfrm>
            <a:off x="687425" y="3338975"/>
            <a:ext cx="7070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Old Standard TT"/>
              <a:ea typeface="Old Standard TT"/>
              <a:cs typeface="Old Standard TT"/>
              <a:sym typeface="Old Standard TT"/>
            </a:endParaRPr>
          </a:p>
        </p:txBody>
      </p:sp>
      <p:sp>
        <p:nvSpPr>
          <p:cNvPr id="89" name="Google Shape;89;p17"/>
          <p:cNvSpPr/>
          <p:nvPr/>
        </p:nvSpPr>
        <p:spPr>
          <a:xfrm rot="-5400000">
            <a:off x="-1421716" y="2543310"/>
            <a:ext cx="4021906" cy="1178475"/>
          </a:xfrm>
          <a:prstGeom prst="rect">
            <a:avLst/>
          </a:prstGeom>
        </p:spPr>
        <p:txBody>
          <a:bodyPr>
            <a:prstTxWarp prst="textPlain">
              <a:avLst/>
            </a:prstTxWarp>
          </a:bodyPr>
          <a:lstStyle/>
          <a:p>
            <a:pPr lvl="0" algn="ctr"/>
            <a:r>
              <a:rPr b="1" i="0">
                <a:ln w="9525" cap="flat" cmpd="sng">
                  <a:solidFill>
                    <a:schemeClr val="dk1"/>
                  </a:solidFill>
                  <a:prstDash val="solid"/>
                  <a:round/>
                  <a:headEnd type="none" w="sm" len="sm"/>
                  <a:tailEnd type="none" w="sm" len="sm"/>
                </a:ln>
                <a:solidFill>
                  <a:srgbClr val="000000"/>
                </a:solidFill>
                <a:latin typeface="Arial"/>
              </a:rPr>
              <a:t>Interior of Prestige city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512700" y="1893300"/>
            <a:ext cx="8118600" cy="1522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2300"/>
              <a:t>Sarjapur Lake – Adjacent to the project site in the South direction for which a buffer of 30m has been provided as per the Anekal Zonal Regulations.</a:t>
            </a:r>
            <a:endParaRPr sz="2300"/>
          </a:p>
          <a:p>
            <a:pPr marL="0" lvl="0" indent="0" algn="l" rtl="0">
              <a:spcBef>
                <a:spcPts val="0"/>
              </a:spcBef>
              <a:spcAft>
                <a:spcPts val="0"/>
              </a:spcAft>
              <a:buNone/>
            </a:pPr>
            <a:r>
              <a:rPr lang="en" sz="2300"/>
              <a:t>Yamare Lake – 65m from the project site in the West direction.</a:t>
            </a:r>
            <a:endParaRPr sz="2300"/>
          </a:p>
          <a:p>
            <a:pPr marL="0" lvl="0" indent="0" algn="l" rtl="0">
              <a:spcBef>
                <a:spcPts val="0"/>
              </a:spcBef>
              <a:spcAft>
                <a:spcPts val="0"/>
              </a:spcAft>
              <a:buNone/>
            </a:pPr>
            <a:r>
              <a:rPr lang="en" sz="2300"/>
              <a:t>Somapura Village – 600m from the project site in the South Direction</a:t>
            </a:r>
            <a:endParaRPr sz="2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Talk To Us :</a:t>
            </a:r>
            <a:endParaRPr/>
          </a:p>
          <a:p>
            <a:pPr marL="0" lvl="0" indent="0" algn="l" rtl="0">
              <a:spcBef>
                <a:spcPts val="0"/>
              </a:spcBef>
              <a:spcAft>
                <a:spcPts val="0"/>
              </a:spcAft>
              <a:buNone/>
            </a:pPr>
            <a:r>
              <a:rPr lang="en" sz="2500" u="sng">
                <a:solidFill>
                  <a:schemeClr val="hlink"/>
                </a:solidFill>
                <a:hlinkClick r:id="rId3"/>
              </a:rPr>
              <a:t>theprestigecity3@gmail.com</a:t>
            </a:r>
            <a:endParaRPr sz="2500"/>
          </a:p>
          <a:p>
            <a:pPr marL="0" lvl="0" indent="0" algn="l" rtl="0">
              <a:spcBef>
                <a:spcPts val="0"/>
              </a:spcBef>
              <a:spcAft>
                <a:spcPts val="0"/>
              </a:spcAft>
              <a:buNone/>
            </a:pPr>
            <a:r>
              <a:rPr lang="en" sz="2500"/>
              <a:t>Our site link : https://www.prestigecity.gen.in/contact.html</a:t>
            </a:r>
            <a:endParaRPr sz="2500"/>
          </a:p>
        </p:txBody>
      </p:sp>
    </p:spTree>
  </p:cSld>
  <p:clrMapOvr>
    <a:masterClrMapping/>
  </p:clrMapOvr>
</p:sld>
</file>

<file path=ppt/theme/theme1.xml><?xml version="1.0" encoding="utf-8"?>
<a:theme xmlns:a="http://schemas.openxmlformats.org/drawingml/2006/main"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283</Words>
  <Application>Microsoft Office PowerPoint</Application>
  <PresentationFormat>On-screen Show (16:9)</PresentationFormat>
  <Paragraphs>20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Old Standard TT</vt:lpstr>
      <vt:lpstr>Paperback</vt:lpstr>
      <vt:lpstr>The Prestige City</vt:lpstr>
      <vt:lpstr>Prestige Group is one of the renowned names in the real estate domain. It is known for conceptualising and delivering stellar residential and commercial projects. It has many upcoming projects lined up in Bangalore. The Prestige City pre-launch is one of the most superior product to be launched by Prestige.  The Prestige City Smart expansive residential project with a varied mix of residences will have a launch date in the second quarter of 2021</vt:lpstr>
      <vt:lpstr>The Experiment</vt:lpstr>
      <vt:lpstr>Landmarks</vt:lpstr>
      <vt:lpstr>PowerPoint Presentation</vt:lpstr>
      <vt:lpstr>Sarjapur Lake – Adjacent to the project site in the South direction for which a buffer of 30m has been provided as per the Anekal Zonal Regulations. Yamare Lake – 65m from the project site in the West direction. Somapura Village – 600m from the project site in the South Direction</vt:lpstr>
      <vt:lpstr>Talk To Us : theprestigecity3@gmail.com Our site link : https://www.prestigecity.gen.in/contact.html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Prestige City</dc:title>
  <dc:creator>dheepak kumar</dc:creator>
  <cp:lastModifiedBy>dheepak kumar</cp:lastModifiedBy>
  <cp:revision>1</cp:revision>
  <dcterms:modified xsi:type="dcterms:W3CDTF">2021-07-27T06:32:24Z</dcterms:modified>
</cp:coreProperties>
</file>