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1"/>
  </p:notesMasterIdLst>
  <p:sldIdLst>
    <p:sldId id="348" r:id="rId2"/>
    <p:sldId id="349" r:id="rId3"/>
    <p:sldId id="351" r:id="rId4"/>
    <p:sldId id="350" r:id="rId5"/>
    <p:sldId id="270" r:id="rId6"/>
    <p:sldId id="321" r:id="rId7"/>
    <p:sldId id="273" r:id="rId8"/>
    <p:sldId id="257" r:id="rId9"/>
    <p:sldId id="340" r:id="rId10"/>
    <p:sldId id="260" r:id="rId11"/>
    <p:sldId id="272" r:id="rId12"/>
    <p:sldId id="352" r:id="rId13"/>
    <p:sldId id="259" r:id="rId14"/>
    <p:sldId id="265" r:id="rId15"/>
    <p:sldId id="264" r:id="rId16"/>
    <p:sldId id="282" r:id="rId17"/>
    <p:sldId id="288" r:id="rId18"/>
    <p:sldId id="294" r:id="rId19"/>
    <p:sldId id="310" r:id="rId20"/>
    <p:sldId id="355" r:id="rId21"/>
    <p:sldId id="324" r:id="rId22"/>
    <p:sldId id="330" r:id="rId23"/>
    <p:sldId id="326" r:id="rId24"/>
    <p:sldId id="353" r:id="rId25"/>
    <p:sldId id="261" r:id="rId26"/>
    <p:sldId id="334" r:id="rId27"/>
    <p:sldId id="354" r:id="rId28"/>
    <p:sldId id="336" r:id="rId29"/>
    <p:sldId id="35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091BB-67E5-4327-A1D2-9775E35DF09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4F05-8E58-4B7A-B6DF-35DBA43FC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4F05-8E58-4B7A-B6DF-35DBA43FC4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4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6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4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3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A92175-2BF9-4A02-A1E1-162BE106B2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45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E8BD81-21E2-4F17-8F3C-5619A189F8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75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1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1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71C38-4F2A-4268-BCFA-60B15373186A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A075-8BE9-4A53-AF63-F94BF070F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omepage.ntlworld.com/druidmagick/druid/sites/stoneheng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21582" y="4365105"/>
            <a:ext cx="5313662" cy="2492895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</a:bodyPr>
          <a:lstStyle/>
          <a:p>
            <a:pPr algn="just"/>
            <a:r>
              <a:rPr lang="en-US" sz="5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English-speaking </a:t>
            </a:r>
          </a:p>
          <a:p>
            <a:pPr algn="just"/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countries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2" y="1"/>
            <a:ext cx="9165582" cy="43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5"/>
            <a:ext cx="3851920" cy="2492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5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03559" y="220526"/>
            <a:ext cx="851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  <a:t>What </a:t>
            </a:r>
            <a:r>
              <a:rPr lang="en-US" altLang="ru-RU" sz="3600" b="1" i="1" u="sng" dirty="0">
                <a:solidFill>
                  <a:srgbClr val="7030A0"/>
                </a:solidFill>
                <a:latin typeface="+mn-lt"/>
              </a:rPr>
              <a:t>is the oldest British monument?</a:t>
            </a:r>
            <a:endParaRPr lang="ru-RU" altLang="ru-RU" sz="36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899592" y="1196752"/>
            <a:ext cx="53578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AutoNum type="alphaUcPeriod"/>
            </a:pPr>
            <a:r>
              <a:rPr lang="en-US" altLang="ru-RU" sz="4000" b="1" dirty="0" smtClean="0">
                <a:latin typeface="+mn-lt"/>
              </a:rPr>
              <a:t>  Stonehenge</a:t>
            </a:r>
          </a:p>
          <a:p>
            <a:pPr eaLnBrk="1" hangingPunct="1">
              <a:buAutoNum type="alphaUcPeriod"/>
            </a:pPr>
            <a:endParaRPr lang="en-US" altLang="ru-RU" sz="4000" b="1" dirty="0">
              <a:latin typeface="+mn-lt"/>
            </a:endParaRPr>
          </a:p>
          <a:p>
            <a:pPr eaLnBrk="1" hangingPunct="1">
              <a:buAutoNum type="alphaUcPeriod"/>
            </a:pPr>
            <a:r>
              <a:rPr lang="en-US" altLang="ru-RU" sz="4000" b="1" dirty="0" smtClean="0">
                <a:latin typeface="+mn-lt"/>
              </a:rPr>
              <a:t>  The </a:t>
            </a:r>
            <a:r>
              <a:rPr lang="en-US" altLang="ru-RU" sz="4000" b="1" dirty="0">
                <a:latin typeface="+mn-lt"/>
              </a:rPr>
              <a:t>Tower of </a:t>
            </a:r>
            <a:r>
              <a:rPr lang="en-US" altLang="ru-RU" sz="4000" b="1" dirty="0" smtClean="0">
                <a:latin typeface="+mn-lt"/>
              </a:rPr>
              <a:t>London</a:t>
            </a:r>
          </a:p>
          <a:p>
            <a:pPr eaLnBrk="1" hangingPunct="1">
              <a:buAutoNum type="alphaUcPeriod"/>
            </a:pPr>
            <a:endParaRPr lang="en-US" altLang="ru-RU" sz="4000" b="1" dirty="0">
              <a:latin typeface="+mn-lt"/>
            </a:endParaRPr>
          </a:p>
          <a:p>
            <a:pPr marL="0" indent="0" eaLnBrk="1" hangingPunct="1"/>
            <a:r>
              <a:rPr lang="en-US" altLang="ru-RU" sz="4000" b="1" dirty="0" smtClean="0">
                <a:latin typeface="+mn-lt"/>
              </a:rPr>
              <a:t>C.   Big </a:t>
            </a:r>
            <a:r>
              <a:rPr lang="en-US" altLang="ru-RU" sz="4000" b="1" dirty="0">
                <a:latin typeface="+mn-lt"/>
              </a:rPr>
              <a:t>Ben</a:t>
            </a:r>
            <a:endParaRPr lang="ru-RU" altLang="ru-RU" sz="4000" b="1" dirty="0">
              <a:latin typeface="+mn-lt"/>
            </a:endParaRPr>
          </a:p>
        </p:txBody>
      </p:sp>
      <p:pic>
        <p:nvPicPr>
          <p:cNvPr id="18438" name="Picture 3" descr="Картинка 6 из 6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06" y="3537560"/>
            <a:ext cx="3944031" cy="263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38126" y="188640"/>
            <a:ext cx="86543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u="sng" dirty="0" smtClean="0">
                <a:solidFill>
                  <a:srgbClr val="7030A0"/>
                </a:solidFill>
              </a:rPr>
              <a:t>Where </a:t>
            </a:r>
            <a:r>
              <a:rPr lang="en-US" sz="3200" b="1" i="1" u="sng" dirty="0">
                <a:solidFill>
                  <a:srgbClr val="7030A0"/>
                </a:solidFill>
              </a:rPr>
              <a:t>is the famous lake Loch Ness situated</a:t>
            </a:r>
            <a:r>
              <a:rPr lang="en-US" sz="3200" b="1" i="1" u="sng" dirty="0" smtClean="0">
                <a:solidFill>
                  <a:srgbClr val="7030A0"/>
                </a:solidFill>
              </a:rPr>
              <a:t>?</a:t>
            </a:r>
          </a:p>
          <a:p>
            <a:pPr>
              <a:defRPr/>
            </a:pPr>
            <a:endParaRPr lang="en-US" sz="3200" dirty="0">
              <a:latin typeface="Constantia" pitchFamily="18" charset="0"/>
            </a:endParaRPr>
          </a:p>
          <a:p>
            <a:pPr>
              <a:defRPr/>
            </a:pPr>
            <a:endParaRPr lang="en-US" sz="3200" dirty="0" smtClean="0">
              <a:latin typeface="Constantia" pitchFamily="18" charset="0"/>
            </a:endParaRPr>
          </a:p>
          <a:p>
            <a:pPr>
              <a:defRPr/>
            </a:pPr>
            <a:endParaRPr lang="en-US" sz="3200" dirty="0">
              <a:latin typeface="Constantia" pitchFamily="18" charset="0"/>
            </a:endParaRPr>
          </a:p>
          <a:p>
            <a:pPr>
              <a:defRPr/>
            </a:pPr>
            <a:endParaRPr lang="en-US" sz="3200" dirty="0" smtClean="0">
              <a:latin typeface="Constantia" pitchFamily="18" charset="0"/>
            </a:endParaRPr>
          </a:p>
          <a:p>
            <a:pPr>
              <a:defRPr/>
            </a:pPr>
            <a:endParaRPr lang="en-US" sz="3200" dirty="0">
              <a:latin typeface="Constantia" pitchFamily="18" charset="0"/>
            </a:endParaRPr>
          </a:p>
          <a:p>
            <a:pPr>
              <a:defRPr/>
            </a:pPr>
            <a:endParaRPr lang="en-US" sz="3200" dirty="0">
              <a:latin typeface="Constantia" pitchFamily="18" charset="0"/>
            </a:endParaRPr>
          </a:p>
        </p:txBody>
      </p:sp>
      <p:pic>
        <p:nvPicPr>
          <p:cNvPr id="44037" name="Picture 2" descr="Loch 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03" y="2204864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754" y="1444421"/>
            <a:ext cx="46003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b="1" dirty="0" smtClean="0"/>
              <a:t>   In Wales</a:t>
            </a:r>
          </a:p>
          <a:p>
            <a:pPr marL="342900" indent="-342900">
              <a:buAutoNum type="alphaUcPeriod"/>
            </a:pPr>
            <a:endParaRPr lang="en-US" sz="4000" b="1" dirty="0" smtClean="0"/>
          </a:p>
          <a:p>
            <a:pPr marL="342900" indent="-342900">
              <a:buAutoNum type="alphaUcPeriod"/>
            </a:pPr>
            <a:endParaRPr lang="en-US" sz="4000" b="1" dirty="0" smtClean="0"/>
          </a:p>
          <a:p>
            <a:pPr marL="342900" indent="-342900">
              <a:buAutoNum type="alphaUcPeriod"/>
            </a:pPr>
            <a:r>
              <a:rPr lang="en-US" sz="4000" b="1" dirty="0" smtClean="0"/>
              <a:t>   In Scotland</a:t>
            </a:r>
          </a:p>
          <a:p>
            <a:pPr marL="342900" indent="-342900">
              <a:buAutoNum type="alphaUcPeriod"/>
            </a:pPr>
            <a:endParaRPr lang="en-US" sz="4000" b="1" dirty="0" smtClean="0"/>
          </a:p>
          <a:p>
            <a:pPr marL="342900" indent="-342900">
              <a:buAutoNum type="alphaUcPeriod"/>
            </a:pPr>
            <a:endParaRPr lang="en-US" sz="4000" b="1" dirty="0" smtClean="0"/>
          </a:p>
          <a:p>
            <a:pPr marL="342900" indent="-342900">
              <a:buAutoNum type="alphaUcPeriod"/>
            </a:pPr>
            <a:r>
              <a:rPr lang="en-US" sz="4000" b="1" dirty="0" smtClean="0"/>
              <a:t>   In England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747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States of America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416824" cy="5057348"/>
          </a:xfrm>
        </p:spPr>
      </p:pic>
    </p:spTree>
    <p:extLst>
      <p:ext uri="{BB962C8B-B14F-4D97-AF65-F5344CB8AC3E}">
        <p14:creationId xmlns:p14="http://schemas.microsoft.com/office/powerpoint/2010/main" val="5966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olu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52" y="2276872"/>
            <a:ext cx="4536504" cy="306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620728" y="2276872"/>
            <a:ext cx="35004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eaLnBrk="1" hangingPunct="1">
              <a:buAutoNum type="alphaUcPeriod"/>
            </a:pPr>
            <a:r>
              <a:rPr lang="en-US" altLang="ru-RU" sz="4000" b="1" dirty="0" smtClean="0">
                <a:latin typeface="+mn-lt"/>
              </a:rPr>
              <a:t>In 1492</a:t>
            </a:r>
          </a:p>
          <a:p>
            <a:pPr marL="742950" indent="-742950" eaLnBrk="1" hangingPunct="1">
              <a:buAutoNum type="alphaUcPeriod"/>
            </a:pPr>
            <a:endParaRPr lang="en-US" altLang="ru-RU" sz="4000" b="1" dirty="0">
              <a:latin typeface="+mn-lt"/>
            </a:endParaRPr>
          </a:p>
          <a:p>
            <a:pPr marL="742950" indent="-742950" eaLnBrk="1" hangingPunct="1">
              <a:buAutoNum type="alphaUcPeriod" startAt="2"/>
            </a:pPr>
            <a:r>
              <a:rPr lang="en-US" altLang="ru-RU" sz="4000" b="1" dirty="0" smtClean="0">
                <a:latin typeface="+mn-lt"/>
              </a:rPr>
              <a:t>In 1429</a:t>
            </a:r>
          </a:p>
          <a:p>
            <a:pPr marL="742950" indent="-742950" eaLnBrk="1" hangingPunct="1">
              <a:buAutoNum type="alphaUcPeriod" startAt="2"/>
            </a:pPr>
            <a:endParaRPr lang="en-US" altLang="ru-RU" sz="4000" b="1" dirty="0">
              <a:latin typeface="+mn-lt"/>
            </a:endParaRPr>
          </a:p>
          <a:p>
            <a:pPr marL="0" indent="0" eaLnBrk="1" hangingPunct="1"/>
            <a:r>
              <a:rPr lang="en-US" altLang="ru-RU" sz="4000" b="1" dirty="0" smtClean="0">
                <a:latin typeface="+mn-lt"/>
              </a:rPr>
              <a:t>C.   In </a:t>
            </a:r>
            <a:r>
              <a:rPr lang="en-US" altLang="ru-RU" sz="4000" b="1" dirty="0">
                <a:latin typeface="+mn-lt"/>
              </a:rPr>
              <a:t>1592</a:t>
            </a:r>
            <a:endParaRPr lang="ru-RU" altLang="ru-RU" sz="4000" b="1" dirty="0">
              <a:latin typeface="+mn-lt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307342" y="188640"/>
            <a:ext cx="85347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u="sng" dirty="0" smtClean="0">
                <a:solidFill>
                  <a:srgbClr val="7030A0"/>
                </a:solidFill>
                <a:latin typeface="+mn-lt"/>
              </a:rPr>
              <a:t>When </a:t>
            </a:r>
            <a:r>
              <a:rPr lang="en-US" altLang="ru-RU" sz="4000" b="1" i="1" u="sng" dirty="0">
                <a:solidFill>
                  <a:srgbClr val="7030A0"/>
                </a:solidFill>
                <a:latin typeface="+mn-lt"/>
              </a:rPr>
              <a:t>did Christopher Columbus discover America?</a:t>
            </a:r>
          </a:p>
        </p:txBody>
      </p:sp>
    </p:spTree>
    <p:extLst>
      <p:ext uri="{BB962C8B-B14F-4D97-AF65-F5344CB8AC3E}">
        <p14:creationId xmlns:p14="http://schemas.microsoft.com/office/powerpoint/2010/main" val="40774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Washington, D.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53" y="2348880"/>
            <a:ext cx="3813453" cy="2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285750" y="1556791"/>
            <a:ext cx="48965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eaLnBrk="1" hangingPunct="1">
              <a:buAutoNum type="alphaUcPeriod"/>
            </a:pPr>
            <a:r>
              <a:rPr lang="en-US" altLang="ru-RU" sz="4000" b="1" dirty="0" smtClean="0">
                <a:latin typeface="+mn-lt"/>
              </a:rPr>
              <a:t>Las Vegas</a:t>
            </a:r>
          </a:p>
          <a:p>
            <a:pPr marL="742950" indent="-742950" eaLnBrk="1" hangingPunct="1">
              <a:buAutoNum type="alphaUcPeriod"/>
            </a:pPr>
            <a:endParaRPr lang="en-US" altLang="ru-RU" sz="4000" b="1" dirty="0" smtClean="0">
              <a:latin typeface="+mn-lt"/>
            </a:endParaRPr>
          </a:p>
          <a:p>
            <a:pPr marL="742950" indent="-742950" eaLnBrk="1" hangingPunct="1">
              <a:buAutoNum type="alphaUcPeriod"/>
            </a:pPr>
            <a:endParaRPr lang="en-US" altLang="ru-RU" sz="4000" b="1" dirty="0">
              <a:latin typeface="+mn-lt"/>
            </a:endParaRPr>
          </a:p>
          <a:p>
            <a:pPr marL="742950" indent="-742950" eaLnBrk="1" hangingPunct="1">
              <a:buAutoNum type="alphaUcPeriod" startAt="2"/>
            </a:pPr>
            <a:r>
              <a:rPr lang="en-US" altLang="ru-RU" sz="4000" b="1" dirty="0" smtClean="0">
                <a:latin typeface="+mn-lt"/>
              </a:rPr>
              <a:t>Washington DC</a:t>
            </a:r>
          </a:p>
          <a:p>
            <a:pPr marL="742950" indent="-742950" eaLnBrk="1" hangingPunct="1">
              <a:buAutoNum type="alphaUcPeriod" startAt="2"/>
            </a:pPr>
            <a:endParaRPr lang="en-US" altLang="ru-RU" sz="4000" b="1" dirty="0" smtClean="0">
              <a:latin typeface="+mn-lt"/>
            </a:endParaRPr>
          </a:p>
          <a:p>
            <a:pPr marL="742950" indent="-742950" eaLnBrk="1" hangingPunct="1">
              <a:buAutoNum type="alphaUcPeriod" startAt="2"/>
            </a:pPr>
            <a:endParaRPr lang="en-US" altLang="ru-RU" sz="4000" b="1" dirty="0">
              <a:latin typeface="+mn-lt"/>
            </a:endParaRPr>
          </a:p>
          <a:p>
            <a:pPr marL="0" indent="0" eaLnBrk="1" hangingPunct="1"/>
            <a:r>
              <a:rPr lang="en-US" altLang="ru-RU" sz="4000" b="1" dirty="0" smtClean="0">
                <a:latin typeface="+mn-lt"/>
              </a:rPr>
              <a:t>C.   New </a:t>
            </a:r>
            <a:r>
              <a:rPr lang="en-US" altLang="ru-RU" sz="4000" b="1" dirty="0">
                <a:latin typeface="+mn-lt"/>
              </a:rPr>
              <a:t>York</a:t>
            </a:r>
            <a:endParaRPr lang="ru-RU" altLang="ru-RU" sz="4000" b="1" dirty="0">
              <a:latin typeface="+mn-lt"/>
            </a:endParaRPr>
          </a:p>
        </p:txBody>
      </p: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285750" y="260648"/>
            <a:ext cx="8534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u="sng" dirty="0" smtClean="0">
                <a:solidFill>
                  <a:srgbClr val="7030A0"/>
                </a:solidFill>
                <a:latin typeface="+mn-lt"/>
              </a:rPr>
              <a:t>What </a:t>
            </a:r>
            <a:r>
              <a:rPr lang="en-US" altLang="ru-RU" sz="4000" b="1" i="1" u="sng" dirty="0">
                <a:solidFill>
                  <a:srgbClr val="7030A0"/>
                </a:solidFill>
                <a:latin typeface="+mn-lt"/>
              </a:rPr>
              <a:t>is the capital of the USA?</a:t>
            </a:r>
            <a:endParaRPr lang="ru-RU" altLang="ru-RU" sz="4000" b="1" i="1" u="sng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map of united states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35684"/>
            <a:ext cx="5758415" cy="39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323528" y="260648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  <a:t>How </a:t>
            </a:r>
            <a:r>
              <a:rPr lang="en-US" altLang="ru-RU" sz="3600" b="1" i="1" u="sng" dirty="0">
                <a:solidFill>
                  <a:srgbClr val="7030A0"/>
                </a:solidFill>
                <a:latin typeface="+mn-lt"/>
              </a:rPr>
              <a:t>many states are there in the USA?</a:t>
            </a:r>
            <a:endParaRPr lang="ru-RU" altLang="ru-RU" sz="36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539552" y="1588770"/>
            <a:ext cx="350043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eaLnBrk="1" hangingPunct="1">
              <a:buAutoNum type="alphaUcPeriod"/>
            </a:pPr>
            <a:r>
              <a:rPr lang="en-US" altLang="ru-RU" sz="4000" b="1" dirty="0" smtClean="0">
                <a:latin typeface="+mn-lt"/>
              </a:rPr>
              <a:t>38</a:t>
            </a:r>
          </a:p>
          <a:p>
            <a:pPr marL="742950" indent="-742950" eaLnBrk="1" hangingPunct="1">
              <a:buAutoNum type="alphaUcPeriod"/>
            </a:pPr>
            <a:endParaRPr lang="en-US" altLang="ru-RU" sz="4000" b="1" dirty="0" smtClean="0">
              <a:latin typeface="+mn-lt"/>
            </a:endParaRPr>
          </a:p>
          <a:p>
            <a:pPr marL="742950" indent="-742950" eaLnBrk="1" hangingPunct="1">
              <a:buAutoNum type="alphaUcPeriod"/>
            </a:pPr>
            <a:endParaRPr lang="en-US" altLang="ru-RU" sz="4000" b="1" dirty="0">
              <a:latin typeface="+mn-lt"/>
            </a:endParaRPr>
          </a:p>
          <a:p>
            <a:pPr marL="742950" indent="-742950" eaLnBrk="1" hangingPunct="1">
              <a:buAutoNum type="alphaUcPeriod" startAt="2"/>
            </a:pPr>
            <a:r>
              <a:rPr lang="en-US" altLang="ru-RU" sz="4000" b="1" dirty="0" smtClean="0">
                <a:latin typeface="+mn-lt"/>
              </a:rPr>
              <a:t>50</a:t>
            </a:r>
          </a:p>
          <a:p>
            <a:pPr marL="742950" indent="-742950" eaLnBrk="1" hangingPunct="1">
              <a:buAutoNum type="alphaUcPeriod" startAt="2"/>
            </a:pPr>
            <a:endParaRPr lang="en-US" altLang="ru-RU" sz="4000" b="1" dirty="0" smtClean="0">
              <a:latin typeface="+mn-lt"/>
            </a:endParaRPr>
          </a:p>
          <a:p>
            <a:pPr marL="742950" indent="-742950" eaLnBrk="1" hangingPunct="1">
              <a:buAutoNum type="alphaUcPeriod" startAt="2"/>
            </a:pPr>
            <a:endParaRPr lang="en-US" altLang="ru-RU" sz="4000" b="1" dirty="0">
              <a:latin typeface="+mn-lt"/>
            </a:endParaRPr>
          </a:p>
          <a:p>
            <a:pPr marL="0" indent="0" eaLnBrk="1" hangingPunct="1"/>
            <a:r>
              <a:rPr lang="en-US" altLang="ru-RU" sz="4000" b="1" dirty="0" smtClean="0">
                <a:latin typeface="+mn-lt"/>
              </a:rPr>
              <a:t>C.   44</a:t>
            </a:r>
            <a:endParaRPr lang="ru-RU" alt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18487" cy="1484784"/>
          </a:xfrm>
        </p:spPr>
        <p:txBody>
          <a:bodyPr>
            <a:normAutofit/>
          </a:bodyPr>
          <a:lstStyle/>
          <a:p>
            <a:r>
              <a:rPr lang="en-US" altLang="ru-RU" sz="3700" b="1" i="1" u="sng" dirty="0" smtClean="0">
                <a:solidFill>
                  <a:srgbClr val="7030A0"/>
                </a:solidFill>
                <a:latin typeface="+mn-lt"/>
              </a:rPr>
              <a:t>How many stars and stripes are there on the flag of the USA?</a:t>
            </a:r>
            <a:endParaRPr lang="ru-RU" altLang="ru-RU" sz="37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82464" y="1412776"/>
            <a:ext cx="6923087" cy="367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ru-RU" b="1" dirty="0" smtClean="0"/>
              <a:t>A.   50</a:t>
            </a:r>
            <a:r>
              <a:rPr lang="ru-RU" altLang="ru-RU" b="1" dirty="0" smtClean="0"/>
              <a:t> </a:t>
            </a:r>
            <a:r>
              <a:rPr lang="en-US" altLang="ru-RU" b="1" dirty="0" smtClean="0"/>
              <a:t>stars, 13 stripes</a:t>
            </a:r>
            <a:endParaRPr lang="ru-RU" altLang="ru-RU" b="1" dirty="0"/>
          </a:p>
          <a:p>
            <a:pPr marL="0" indent="0">
              <a:buNone/>
            </a:pPr>
            <a:r>
              <a:rPr lang="en-US" altLang="ru-RU" b="1" dirty="0" smtClean="0"/>
              <a:t>                  B.   52</a:t>
            </a:r>
            <a:r>
              <a:rPr lang="ru-RU" altLang="ru-RU" b="1" dirty="0" smtClean="0"/>
              <a:t> </a:t>
            </a:r>
            <a:r>
              <a:rPr lang="en-US" altLang="ru-RU" b="1" dirty="0"/>
              <a:t>stars, </a:t>
            </a:r>
            <a:r>
              <a:rPr lang="en-US" altLang="ru-RU" b="1" dirty="0" smtClean="0"/>
              <a:t>30 </a:t>
            </a:r>
            <a:r>
              <a:rPr lang="en-US" altLang="ru-RU" b="1" dirty="0"/>
              <a:t>stripes</a:t>
            </a:r>
            <a:endParaRPr lang="ru-RU" altLang="ru-RU" b="1" dirty="0"/>
          </a:p>
          <a:p>
            <a:pPr marL="0" indent="0">
              <a:buNone/>
            </a:pPr>
            <a:r>
              <a:rPr lang="en-US" altLang="ru-RU" b="1" dirty="0" smtClean="0"/>
              <a:t>                                C.   48</a:t>
            </a:r>
            <a:r>
              <a:rPr lang="ru-RU" altLang="ru-RU" b="1" dirty="0" smtClean="0"/>
              <a:t> </a:t>
            </a:r>
            <a:r>
              <a:rPr lang="en-US" altLang="ru-RU" b="1" dirty="0"/>
              <a:t>stars, </a:t>
            </a:r>
            <a:r>
              <a:rPr lang="en-US" altLang="ru-RU" b="1" dirty="0" smtClean="0"/>
              <a:t>15 </a:t>
            </a:r>
            <a:r>
              <a:rPr lang="en-US" altLang="ru-RU" b="1" dirty="0"/>
              <a:t>stripes</a:t>
            </a:r>
            <a:endParaRPr lang="ru-RU" altLang="ru-RU" b="1" dirty="0"/>
          </a:p>
        </p:txBody>
      </p:sp>
      <p:pic>
        <p:nvPicPr>
          <p:cNvPr id="5" name="Picture 4" descr="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447757" cy="29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8229600" cy="980728"/>
          </a:xfrm>
        </p:spPr>
        <p:txBody>
          <a:bodyPr>
            <a:noAutofit/>
          </a:bodyPr>
          <a:lstStyle/>
          <a:p>
            <a: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  <a:t>Where is the Statue of Liberty situated?</a:t>
            </a:r>
            <a:endParaRPr lang="ru-RU" altLang="ru-RU" sz="36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052736"/>
            <a:ext cx="5111055" cy="515532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36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ru-RU" sz="3600" b="1" dirty="0" smtClean="0"/>
              <a:t>A.   In New York</a:t>
            </a:r>
            <a:endParaRPr lang="ru-RU" altLang="ru-RU" sz="36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ru-RU" sz="36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3600" b="1" dirty="0"/>
          </a:p>
          <a:p>
            <a:pPr marL="742950" indent="-742950">
              <a:lnSpc>
                <a:spcPct val="90000"/>
              </a:lnSpc>
              <a:buFontTx/>
              <a:buAutoNum type="alphaUcPeriod" startAt="2"/>
            </a:pPr>
            <a:r>
              <a:rPr lang="en-US" altLang="ru-RU" sz="3600" b="1" dirty="0" smtClean="0"/>
              <a:t>In San Francisco</a:t>
            </a:r>
          </a:p>
          <a:p>
            <a:pPr marL="742950" indent="-742950">
              <a:lnSpc>
                <a:spcPct val="90000"/>
              </a:lnSpc>
              <a:buFontTx/>
              <a:buAutoNum type="alphaUcPeriod" startAt="2"/>
            </a:pPr>
            <a:endParaRPr lang="en-US" altLang="ru-RU" sz="3600" b="1" dirty="0" smtClean="0"/>
          </a:p>
          <a:p>
            <a:pPr marL="742950" indent="-742950">
              <a:lnSpc>
                <a:spcPct val="90000"/>
              </a:lnSpc>
              <a:buFontTx/>
              <a:buAutoNum type="alphaUcPeriod" startAt="2"/>
            </a:pPr>
            <a:endParaRPr lang="ru-RU" altLang="ru-RU" sz="36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ru-RU" sz="3600" b="1" dirty="0" smtClean="0"/>
              <a:t>C.   In Los Angeles</a:t>
            </a:r>
            <a:endParaRPr lang="ru-RU" altLang="ru-RU" sz="3600" b="1" dirty="0"/>
          </a:p>
        </p:txBody>
      </p:sp>
      <p:pic>
        <p:nvPicPr>
          <p:cNvPr id="10244" name="Picture 4" descr="Статуя Свободы обре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12208"/>
            <a:ext cx="2795588" cy="4895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964613" cy="1052735"/>
          </a:xfrm>
        </p:spPr>
        <p:txBody>
          <a:bodyPr>
            <a:normAutofit/>
          </a:bodyPr>
          <a:lstStyle/>
          <a:p>
            <a:r>
              <a:rPr lang="en-US" altLang="ru-RU" sz="4000" b="1" i="1" u="sng" dirty="0" smtClean="0">
                <a:solidFill>
                  <a:srgbClr val="7030A0"/>
                </a:solidFill>
              </a:rPr>
              <a:t>Who was the 1</a:t>
            </a:r>
            <a:r>
              <a:rPr lang="en-US" altLang="ru-RU" sz="4000" b="1" i="1" u="sng" baseline="30000" dirty="0" smtClean="0">
                <a:solidFill>
                  <a:srgbClr val="7030A0"/>
                </a:solidFill>
              </a:rPr>
              <a:t>st</a:t>
            </a:r>
            <a:r>
              <a:rPr lang="en-US" altLang="ru-RU" sz="4000" b="1" i="1" u="sng" dirty="0" smtClean="0">
                <a:solidFill>
                  <a:srgbClr val="7030A0"/>
                </a:solidFill>
              </a:rPr>
              <a:t> president of the USA?</a:t>
            </a:r>
            <a:endParaRPr lang="ru-RU" altLang="ru-RU" sz="4000" b="1" i="1" u="sng" dirty="0">
              <a:solidFill>
                <a:srgbClr val="7030A0"/>
              </a:solidFill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0183869"/>
              </p:ext>
            </p:extLst>
          </p:nvPr>
        </p:nvGraphicFramePr>
        <p:xfrm>
          <a:off x="395536" y="1340768"/>
          <a:ext cx="27686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Image" r:id="rId4" imgW="2803454" imgH="3352523" progId="Photoshop.Image.8">
                  <p:embed/>
                </p:oleObj>
              </mc:Choice>
              <mc:Fallback>
                <p:oleObj name="Image" r:id="rId4" imgW="2803454" imgH="335252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2768600" cy="331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075913" y="5069809"/>
            <a:ext cx="2520280" cy="1008063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ru-RU" sz="3300" b="1" dirty="0" smtClean="0"/>
              <a:t>C. 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ru-RU" sz="3300" b="1" dirty="0" smtClean="0"/>
              <a:t>John Kennedy</a:t>
            </a:r>
          </a:p>
          <a:p>
            <a:pPr marL="514350" indent="-514350" algn="ctr">
              <a:lnSpc>
                <a:spcPct val="90000"/>
              </a:lnSpc>
              <a:buFontTx/>
              <a:buAutoNum type="alphaUcPeriod"/>
            </a:pPr>
            <a:endParaRPr lang="ru-RU" altLang="ru-RU" sz="3300" dirty="0"/>
          </a:p>
        </p:txBody>
      </p:sp>
      <p:pic>
        <p:nvPicPr>
          <p:cNvPr id="15366" name="Picture 6" descr="Линкольн Авра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7"/>
            <a:ext cx="2917825" cy="352839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5677"/>
            <a:ext cx="2808312" cy="373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653136"/>
            <a:ext cx="2736304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sz="3300" b="1" dirty="0" smtClean="0"/>
              <a:t>A.   </a:t>
            </a:r>
          </a:p>
          <a:p>
            <a:pPr algn="ctr">
              <a:lnSpc>
                <a:spcPct val="90000"/>
              </a:lnSpc>
            </a:pPr>
            <a:r>
              <a:rPr lang="en-US" altLang="ru-RU" sz="3300" b="1" dirty="0" smtClean="0"/>
              <a:t>George </a:t>
            </a:r>
            <a:endParaRPr lang="en-US" altLang="ru-RU" sz="3300" b="1" dirty="0"/>
          </a:p>
          <a:p>
            <a:pPr algn="ctr">
              <a:lnSpc>
                <a:spcPct val="90000"/>
              </a:lnSpc>
            </a:pPr>
            <a:r>
              <a:rPr lang="en-US" altLang="ru-RU" sz="3300" b="1" dirty="0"/>
              <a:t>Washington</a:t>
            </a:r>
            <a:r>
              <a:rPr lang="ru-RU" altLang="ru-RU" sz="3300" b="1" dirty="0"/>
              <a:t> </a:t>
            </a:r>
            <a:endParaRPr lang="ru-RU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4869160"/>
            <a:ext cx="28083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300" b="1" dirty="0" smtClean="0"/>
              <a:t>B.  </a:t>
            </a:r>
          </a:p>
          <a:p>
            <a:pPr algn="ctr"/>
            <a:r>
              <a:rPr lang="en-US" altLang="ru-RU" sz="3300" b="1" dirty="0" smtClean="0"/>
              <a:t> Abraham </a:t>
            </a:r>
            <a:r>
              <a:rPr lang="en-US" altLang="ru-RU" sz="3300" b="1" dirty="0"/>
              <a:t>Lincoln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41554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318" y="188640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n-US" altLang="ru-RU" sz="4000" b="1" i="1" u="sng" dirty="0" smtClean="0">
                <a:solidFill>
                  <a:srgbClr val="7030A0"/>
                </a:solidFill>
                <a:latin typeface="+mn-lt"/>
              </a:rPr>
              <a:t>What kind of sport is the most popular</a:t>
            </a:r>
            <a:br>
              <a:rPr lang="en-US" altLang="ru-RU" sz="4000" b="1" i="1" u="sng" dirty="0" smtClean="0">
                <a:solidFill>
                  <a:srgbClr val="7030A0"/>
                </a:solidFill>
                <a:latin typeface="+mn-lt"/>
              </a:rPr>
            </a:br>
            <a:r>
              <a:rPr lang="en-US" altLang="ru-RU" sz="4000" b="1" i="1" u="sng" dirty="0" smtClean="0">
                <a:solidFill>
                  <a:srgbClr val="7030A0"/>
                </a:solidFill>
                <a:latin typeface="+mn-lt"/>
              </a:rPr>
              <a:t> in the USA?</a:t>
            </a:r>
            <a:endParaRPr lang="ru-RU" altLang="ru-RU" sz="4000" b="1" i="1" u="sng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3556" name="Picture 4" descr="тенн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56384" cy="22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бейсб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12" y="1359390"/>
            <a:ext cx="3409695" cy="22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Американский футбол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144837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594784"/>
            <a:ext cx="3672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A.   tennis</a:t>
            </a:r>
            <a:endParaRPr lang="ru-RU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47012" y="3611522"/>
            <a:ext cx="3409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B.   baseball</a:t>
            </a:r>
            <a:endParaRPr lang="ru-RU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06888" y="5117028"/>
            <a:ext cx="4127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C.   American football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6214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54"/>
            <a:ext cx="8229600" cy="896266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rgbClr val="7030A0"/>
                </a:solidFill>
              </a:rPr>
              <a:t>Match the countries with their flags</a:t>
            </a:r>
            <a:endParaRPr lang="ru-RU" sz="3600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9958"/>
            <a:ext cx="8229600" cy="5627394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UK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Zealand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73" y="969958"/>
            <a:ext cx="2141519" cy="1070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6" y="5368319"/>
            <a:ext cx="2144116" cy="1103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96" y="3152457"/>
            <a:ext cx="2142896" cy="1122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74820"/>
            <a:ext cx="2144116" cy="1093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40718"/>
            <a:ext cx="2142895" cy="1111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3236" y="1043673"/>
            <a:ext cx="21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      </a:t>
            </a:r>
            <a:r>
              <a:rPr lang="en-US" sz="5400" b="1" dirty="0" smtClean="0"/>
              <a:t>A.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134922"/>
            <a:ext cx="317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B</a:t>
            </a:r>
            <a:r>
              <a:rPr lang="en-US" sz="5400" b="1" dirty="0" smtClean="0"/>
              <a:t>.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02789" y="3251973"/>
            <a:ext cx="21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      </a:t>
            </a:r>
            <a:r>
              <a:rPr lang="en-US" sz="5400" b="1" dirty="0" smtClean="0"/>
              <a:t>C.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4359904"/>
            <a:ext cx="315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D</a:t>
            </a:r>
            <a:r>
              <a:rPr lang="en-US" sz="5400" b="1" dirty="0" smtClean="0"/>
              <a:t>.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90172" y="5458383"/>
            <a:ext cx="215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      </a:t>
            </a:r>
            <a:r>
              <a:rPr lang="en-US" sz="5400" b="1" dirty="0" smtClean="0"/>
              <a:t>E.</a:t>
            </a:r>
            <a:endParaRPr lang="ru-RU" sz="5400" b="1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390354" y="12630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201710" y="23542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6396886" y="34713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203956" y="45792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6396886" y="56777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7"/>
            <a:ext cx="7920880" cy="5328593"/>
          </a:xfrm>
        </p:spPr>
      </p:pic>
    </p:spTree>
    <p:extLst>
      <p:ext uri="{BB962C8B-B14F-4D97-AF65-F5344CB8AC3E}">
        <p14:creationId xmlns:p14="http://schemas.microsoft.com/office/powerpoint/2010/main" val="23670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ru-RU" sz="4000" b="1" i="1" u="sng" dirty="0" smtClean="0">
                <a:solidFill>
                  <a:srgbClr val="7030A0"/>
                </a:solidFill>
              </a:rPr>
              <a:t>What is the capital of Canada?</a:t>
            </a:r>
            <a:endParaRPr lang="ru-RU" altLang="ru-RU" sz="4000" b="1" i="1" u="sng" dirty="0">
              <a:solidFill>
                <a:srgbClr val="7030A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8075612" cy="4525963"/>
          </a:xfrm>
        </p:spPr>
        <p:txBody>
          <a:bodyPr/>
          <a:lstStyle/>
          <a:p>
            <a:pPr marL="742950" indent="-742950">
              <a:buAutoNum type="alphaUcPeriod"/>
            </a:pPr>
            <a:r>
              <a:rPr lang="en-US" altLang="ru-RU" sz="4400" b="1" dirty="0" smtClean="0"/>
              <a:t>Ottawa</a:t>
            </a:r>
          </a:p>
          <a:p>
            <a:pPr marL="742950" indent="-742950">
              <a:buAutoNum type="alphaUcPeriod"/>
            </a:pPr>
            <a:endParaRPr lang="ru-RU" altLang="ru-RU" sz="4400" b="1" dirty="0"/>
          </a:p>
          <a:p>
            <a:pPr marL="742950" indent="-742950">
              <a:buAutoNum type="alphaUcPeriod" startAt="2"/>
            </a:pPr>
            <a:r>
              <a:rPr lang="en-US" altLang="ru-RU" sz="4400" b="1" dirty="0" smtClean="0"/>
              <a:t>Sydney</a:t>
            </a:r>
            <a:endParaRPr lang="en-US" altLang="ru-RU" sz="4400" b="1" dirty="0"/>
          </a:p>
          <a:p>
            <a:pPr marL="742950" indent="-742950">
              <a:buAutoNum type="alphaUcPeriod" startAt="2"/>
            </a:pPr>
            <a:endParaRPr lang="en-US" altLang="ru-RU" sz="4400" b="1" dirty="0"/>
          </a:p>
          <a:p>
            <a:pPr marL="742950" indent="-742950">
              <a:buAutoNum type="alphaUcPeriod" startAt="2"/>
            </a:pPr>
            <a:r>
              <a:rPr lang="en-US" altLang="ru-RU" sz="4400" b="1" dirty="0" smtClean="0"/>
              <a:t>Toronto</a:t>
            </a:r>
            <a:endParaRPr lang="ru-RU" altLang="ru-RU" sz="4400" b="1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7528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454"/>
            <a:ext cx="8229600" cy="1040282"/>
          </a:xfrm>
        </p:spPr>
        <p:txBody>
          <a:bodyPr>
            <a:normAutofit/>
          </a:bodyPr>
          <a:lstStyle/>
          <a:p>
            <a:r>
              <a:rPr lang="en-US" altLang="ru-RU" sz="3600" b="1" i="1" u="sng" dirty="0">
                <a:solidFill>
                  <a:srgbClr val="7030A0"/>
                </a:solidFill>
              </a:rPr>
              <a:t>What is the monetary unit </a:t>
            </a:r>
            <a:r>
              <a:rPr lang="en-US" altLang="ru-RU" sz="3600" b="1" i="1" u="sng" dirty="0" smtClean="0">
                <a:solidFill>
                  <a:srgbClr val="7030A0"/>
                </a:solidFill>
              </a:rPr>
              <a:t>of Canada?</a:t>
            </a:r>
            <a:endParaRPr lang="ru-RU" altLang="ru-RU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2967"/>
            <a:ext cx="47525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4000" b="1" dirty="0" smtClean="0"/>
              <a:t>A.   Canadian dollar</a:t>
            </a:r>
          </a:p>
          <a:p>
            <a:pPr marL="742950" indent="-742950" algn="ctr">
              <a:buAutoNum type="alphaUcPeriod"/>
            </a:pPr>
            <a:endParaRPr lang="ru-RU" altLang="ru-RU" sz="4000" b="1" dirty="0"/>
          </a:p>
          <a:p>
            <a:pPr marL="742950" indent="-742950" algn="ctr">
              <a:buAutoNum type="alphaUcPeriod" startAt="2"/>
            </a:pPr>
            <a:r>
              <a:rPr lang="en-US" altLang="ru-RU" sz="4000" b="1" dirty="0" smtClean="0"/>
              <a:t>Canadian shilling</a:t>
            </a:r>
          </a:p>
          <a:p>
            <a:pPr marL="0" indent="0" algn="ctr">
              <a:buNone/>
            </a:pPr>
            <a:endParaRPr lang="en-US" altLang="ru-RU" sz="4000" b="1" dirty="0" smtClean="0"/>
          </a:p>
          <a:p>
            <a:pPr marL="0" indent="0" algn="ctr">
              <a:buNone/>
            </a:pPr>
            <a:r>
              <a:rPr lang="en-US" altLang="ru-RU" sz="4000" b="1" dirty="0" smtClean="0"/>
              <a:t>C</a:t>
            </a:r>
            <a:r>
              <a:rPr lang="en-US" altLang="ru-RU" sz="4000" b="1" dirty="0"/>
              <a:t>. </a:t>
            </a:r>
            <a:r>
              <a:rPr lang="en-US" altLang="ru-RU" sz="4000" b="1" dirty="0" smtClean="0"/>
              <a:t>  Canadian pound</a:t>
            </a:r>
            <a:endParaRPr lang="ru-RU" altLang="ru-RU" sz="4000" b="1" dirty="0"/>
          </a:p>
        </p:txBody>
      </p:sp>
      <p:pic>
        <p:nvPicPr>
          <p:cNvPr id="4" name="Picture 4" descr="Канадский долл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30" y="1628800"/>
            <a:ext cx="3598054" cy="16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Канадский доллар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30" y="4365104"/>
            <a:ext cx="3598054" cy="16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en-US" altLang="ru-RU" b="1" i="1" u="sng" dirty="0" smtClean="0">
                <a:solidFill>
                  <a:srgbClr val="7030A0"/>
                </a:solidFill>
              </a:rPr>
              <a:t>Canada has 2 official languages:</a:t>
            </a:r>
            <a:endParaRPr lang="ru-RU" altLang="ru-RU" b="1" i="1" u="sng" dirty="0">
              <a:solidFill>
                <a:srgbClr val="7030A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643812" cy="392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ru-RU" sz="4000" b="1" dirty="0" smtClean="0"/>
              <a:t>A.   English and Spanish</a:t>
            </a:r>
            <a:endParaRPr lang="ru-RU" altLang="ru-RU" sz="4000" b="1" dirty="0"/>
          </a:p>
          <a:p>
            <a:pPr marL="609600" indent="-609600" algn="ctr">
              <a:buFontTx/>
              <a:buAutoNum type="arabicPeriod"/>
            </a:pPr>
            <a:endParaRPr lang="ru-RU" altLang="ru-RU" sz="4000" b="1" dirty="0"/>
          </a:p>
          <a:p>
            <a:pPr marL="0" indent="0" algn="ctr">
              <a:buNone/>
            </a:pPr>
            <a:r>
              <a:rPr lang="en-US" altLang="ru-RU" sz="4000" b="1" dirty="0" smtClean="0"/>
              <a:t>B.   English and French</a:t>
            </a:r>
            <a:endParaRPr lang="ru-RU" altLang="ru-RU" sz="4000" b="1" dirty="0"/>
          </a:p>
          <a:p>
            <a:pPr marL="0" indent="0" algn="ctr">
              <a:buNone/>
            </a:pPr>
            <a:endParaRPr lang="en-US" altLang="ru-RU" sz="4000" b="1" dirty="0" smtClean="0"/>
          </a:p>
          <a:p>
            <a:pPr marL="0" indent="0" algn="ctr">
              <a:buNone/>
            </a:pPr>
            <a:r>
              <a:rPr lang="en-US" altLang="ru-RU" sz="4000" b="1" dirty="0" smtClean="0"/>
              <a:t>C.   English and Irish</a:t>
            </a: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804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76864" cy="5340678"/>
          </a:xfrm>
        </p:spPr>
      </p:pic>
    </p:spTree>
    <p:extLst>
      <p:ext uri="{BB962C8B-B14F-4D97-AF65-F5344CB8AC3E}">
        <p14:creationId xmlns:p14="http://schemas.microsoft.com/office/powerpoint/2010/main" val="17997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57188" y="260648"/>
            <a:ext cx="8391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b="1" i="1" u="sng" dirty="0" smtClean="0">
                <a:solidFill>
                  <a:srgbClr val="7030A0"/>
                </a:solidFill>
                <a:latin typeface="+mn-lt"/>
              </a:rPr>
              <a:t>What is </a:t>
            </a:r>
            <a:r>
              <a:rPr lang="en-US" altLang="ru-RU" sz="4000" b="1" i="1" u="sng" dirty="0">
                <a:solidFill>
                  <a:srgbClr val="7030A0"/>
                </a:solidFill>
                <a:latin typeface="+mn-lt"/>
              </a:rPr>
              <a:t>the capital of Australia?</a:t>
            </a:r>
            <a:endParaRPr lang="ru-RU" altLang="ru-RU" sz="40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55576" y="1779687"/>
            <a:ext cx="35004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eaLnBrk="1" hangingPunct="1">
              <a:buAutoNum type="alphaUcPeriod"/>
            </a:pPr>
            <a:r>
              <a:rPr lang="en-US" altLang="ru-RU" sz="3600" b="1" dirty="0" smtClean="0">
                <a:latin typeface="+mn-lt"/>
              </a:rPr>
              <a:t>Canberra</a:t>
            </a:r>
          </a:p>
          <a:p>
            <a:pPr marL="742950" indent="-742950" eaLnBrk="1" hangingPunct="1">
              <a:buAutoNum type="alphaUcPeriod"/>
            </a:pPr>
            <a:endParaRPr lang="en-US" altLang="ru-RU" sz="3600" b="1" dirty="0" smtClean="0">
              <a:latin typeface="+mn-lt"/>
            </a:endParaRPr>
          </a:p>
          <a:p>
            <a:pPr marL="742950" indent="-742950" eaLnBrk="1" hangingPunct="1">
              <a:buAutoNum type="alphaUcPeriod"/>
            </a:pPr>
            <a:endParaRPr lang="en-US" altLang="ru-RU" sz="3600" b="1" dirty="0">
              <a:latin typeface="+mn-lt"/>
            </a:endParaRPr>
          </a:p>
          <a:p>
            <a:pPr marL="742950" indent="-742950" eaLnBrk="1" hangingPunct="1">
              <a:buAutoNum type="alphaUcPeriod" startAt="2"/>
            </a:pPr>
            <a:r>
              <a:rPr lang="en-US" altLang="ru-RU" sz="3600" b="1" dirty="0" smtClean="0">
                <a:latin typeface="+mn-lt"/>
              </a:rPr>
              <a:t>Sydney</a:t>
            </a:r>
          </a:p>
          <a:p>
            <a:pPr marL="742950" indent="-742950" eaLnBrk="1" hangingPunct="1">
              <a:buAutoNum type="alphaUcPeriod" startAt="2"/>
            </a:pPr>
            <a:endParaRPr lang="en-US" altLang="ru-RU" sz="3600" b="1" dirty="0" smtClean="0">
              <a:latin typeface="+mn-lt"/>
            </a:endParaRPr>
          </a:p>
          <a:p>
            <a:pPr marL="742950" indent="-742950" eaLnBrk="1" hangingPunct="1">
              <a:buAutoNum type="alphaUcPeriod" startAt="2"/>
            </a:pPr>
            <a:endParaRPr lang="en-US" altLang="ru-RU" sz="3600" b="1" dirty="0">
              <a:latin typeface="+mn-lt"/>
            </a:endParaRPr>
          </a:p>
          <a:p>
            <a:pPr marL="0" indent="0" eaLnBrk="1" hangingPunct="1"/>
            <a:r>
              <a:rPr lang="en-US" altLang="ru-RU" sz="3600" b="1" dirty="0" smtClean="0">
                <a:latin typeface="+mn-lt"/>
              </a:rPr>
              <a:t>C.   Melbourne</a:t>
            </a:r>
            <a:endParaRPr lang="en-US" altLang="ru-RU" sz="3600" b="1" dirty="0">
              <a:latin typeface="+mn-lt"/>
            </a:endParaRPr>
          </a:p>
          <a:p>
            <a:pPr eaLnBrk="1" hangingPunct="1">
              <a:buFontTx/>
              <a:buAutoNum type="arabicPeriod"/>
            </a:pPr>
            <a:endParaRPr lang="en-US" altLang="ru-RU" sz="3600" b="1" dirty="0">
              <a:latin typeface="+mn-lt"/>
            </a:endParaRPr>
          </a:p>
          <a:p>
            <a:pPr eaLnBrk="1" hangingPunct="1">
              <a:buFontTx/>
              <a:buAutoNum type="arabicPeriod"/>
            </a:pPr>
            <a:endParaRPr lang="ru-RU" altLang="ru-RU" sz="3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67" y="1556792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640"/>
            <a:ext cx="8641655" cy="1143000"/>
          </a:xfrm>
        </p:spPr>
        <p:txBody>
          <a:bodyPr>
            <a:noAutofit/>
          </a:bodyPr>
          <a:lstStyle/>
          <a:p>
            <a: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  <a:t>What is the most popular animal </a:t>
            </a:r>
            <a:b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</a:br>
            <a: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  <a:t>of Australia?</a:t>
            </a:r>
            <a:endParaRPr lang="ru-RU" altLang="ru-RU" sz="36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085184"/>
            <a:ext cx="2052638" cy="116195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600" b="1" dirty="0"/>
              <a:t>  </a:t>
            </a:r>
            <a:r>
              <a:rPr lang="en-US" altLang="ru-RU" sz="3600" b="1" dirty="0" smtClean="0"/>
              <a:t>A.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ru-RU" sz="3600" b="1" dirty="0" smtClean="0"/>
              <a:t> penguin</a:t>
            </a:r>
            <a:r>
              <a:rPr lang="ru-RU" altLang="ru-RU" sz="3600" b="1" dirty="0"/>
              <a:t>	</a:t>
            </a:r>
          </a:p>
        </p:txBody>
      </p:sp>
      <p:pic>
        <p:nvPicPr>
          <p:cNvPr id="32772" name="Picture 4" descr="пинг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586"/>
            <a:ext cx="2052638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Орё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01591"/>
            <a:ext cx="396044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коа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9586"/>
            <a:ext cx="201806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58112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B.   </a:t>
            </a:r>
          </a:p>
          <a:p>
            <a:pPr algn="ctr"/>
            <a:r>
              <a:rPr lang="en-US" sz="3600" b="1" dirty="0" smtClean="0"/>
              <a:t>eagle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5073479"/>
            <a:ext cx="2018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C.</a:t>
            </a:r>
          </a:p>
          <a:p>
            <a:pPr algn="ctr"/>
            <a:r>
              <a:rPr lang="en-US" sz="3600" b="1" dirty="0" smtClean="0"/>
              <a:t>koala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703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Zealand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83111" cy="5112568"/>
          </a:xfrm>
        </p:spPr>
      </p:pic>
    </p:spTree>
    <p:extLst>
      <p:ext uri="{BB962C8B-B14F-4D97-AF65-F5344CB8AC3E}">
        <p14:creationId xmlns:p14="http://schemas.microsoft.com/office/powerpoint/2010/main" val="12620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ru-RU" b="1" i="1" u="sng" dirty="0">
                <a:solidFill>
                  <a:srgbClr val="7030A0"/>
                </a:solidFill>
              </a:rPr>
              <a:t>What is the </a:t>
            </a:r>
            <a:r>
              <a:rPr lang="en-US" altLang="ru-RU" sz="4000" b="1" i="1" u="sng" dirty="0">
                <a:solidFill>
                  <a:srgbClr val="7030A0"/>
                </a:solidFill>
              </a:rPr>
              <a:t>monetary</a:t>
            </a:r>
            <a:r>
              <a:rPr lang="en-US" altLang="ru-RU" b="1" i="1" u="sng" dirty="0">
                <a:solidFill>
                  <a:srgbClr val="7030A0"/>
                </a:solidFill>
              </a:rPr>
              <a:t> unit </a:t>
            </a:r>
            <a:r>
              <a:rPr lang="en-US" altLang="ru-RU" b="1" i="1" u="sng" dirty="0" smtClean="0">
                <a:solidFill>
                  <a:srgbClr val="7030A0"/>
                </a:solidFill>
              </a:rPr>
              <a:t/>
            </a:r>
            <a:br>
              <a:rPr lang="en-US" altLang="ru-RU" b="1" i="1" u="sng" dirty="0" smtClean="0">
                <a:solidFill>
                  <a:srgbClr val="7030A0"/>
                </a:solidFill>
              </a:rPr>
            </a:br>
            <a:r>
              <a:rPr lang="en-US" altLang="ru-RU" b="1" i="1" u="sng" dirty="0" smtClean="0">
                <a:solidFill>
                  <a:srgbClr val="7030A0"/>
                </a:solidFill>
              </a:rPr>
              <a:t>of New Zealand?</a:t>
            </a:r>
            <a:endParaRPr lang="ru-RU" alt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1781"/>
            <a:ext cx="8748712" cy="38496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ru-RU" sz="3600" b="1" dirty="0" smtClean="0"/>
              <a:t>A.   New Zealand pound</a:t>
            </a:r>
            <a:endParaRPr lang="ru-RU" altLang="ru-RU" sz="36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36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ru-RU" sz="3600" b="1" dirty="0" smtClean="0"/>
              <a:t>B</a:t>
            </a:r>
            <a:r>
              <a:rPr lang="en-US" altLang="ru-RU" sz="3600" b="1" dirty="0"/>
              <a:t>. </a:t>
            </a:r>
            <a:r>
              <a:rPr lang="en-US" altLang="ru-RU" sz="3600" b="1" dirty="0" smtClean="0"/>
              <a:t>  New </a:t>
            </a:r>
            <a:r>
              <a:rPr lang="en-US" altLang="ru-RU" sz="3600" b="1" dirty="0"/>
              <a:t>Zealand </a:t>
            </a:r>
            <a:r>
              <a:rPr lang="en-US" altLang="ru-RU" sz="3600" b="1" dirty="0" smtClean="0"/>
              <a:t>shilling</a:t>
            </a:r>
            <a:endParaRPr lang="ru-RU" altLang="ru-RU" sz="36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36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ru-RU" sz="3600" b="1" dirty="0" smtClean="0"/>
              <a:t>C</a:t>
            </a:r>
            <a:r>
              <a:rPr lang="en-US" altLang="ru-RU" sz="3600" b="1" dirty="0"/>
              <a:t>. </a:t>
            </a:r>
            <a:r>
              <a:rPr lang="en-US" altLang="ru-RU" sz="3600" b="1" dirty="0" smtClean="0"/>
              <a:t>  New </a:t>
            </a:r>
            <a:r>
              <a:rPr lang="en-US" altLang="ru-RU" sz="3600" b="1" dirty="0"/>
              <a:t>Zealand </a:t>
            </a:r>
            <a:r>
              <a:rPr lang="en-US" altLang="ru-RU" sz="3600" b="1" dirty="0" smtClean="0"/>
              <a:t>dollar</a:t>
            </a:r>
            <a:endParaRPr lang="ru-RU" altLang="ru-RU" sz="3600" b="1" dirty="0"/>
          </a:p>
        </p:txBody>
      </p:sp>
      <p:pic>
        <p:nvPicPr>
          <p:cNvPr id="4" name="Picture 4" descr="20 долла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284499" cy="32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128792" cy="4375501"/>
          </a:xfrm>
        </p:spPr>
      </p:pic>
    </p:spTree>
    <p:extLst>
      <p:ext uri="{BB962C8B-B14F-4D97-AF65-F5344CB8AC3E}">
        <p14:creationId xmlns:p14="http://schemas.microsoft.com/office/powerpoint/2010/main" val="14796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54"/>
            <a:ext cx="8229600" cy="752250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check!</a:t>
            </a:r>
            <a:endParaRPr lang="ru-RU" sz="3600" b="1" i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9958"/>
            <a:ext cx="8229600" cy="5627394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Canada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USA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Australia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UK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Zealand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09" y="3176902"/>
            <a:ext cx="2141519" cy="1070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3" y="5458383"/>
            <a:ext cx="2144116" cy="1103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06" y="4280455"/>
            <a:ext cx="2142896" cy="1122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05" y="2057497"/>
            <a:ext cx="2144116" cy="1093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72" y="928979"/>
            <a:ext cx="2142895" cy="1111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1878" y="3250617"/>
            <a:ext cx="21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      </a:t>
            </a:r>
            <a:r>
              <a:rPr lang="en-US" sz="5400" b="1" dirty="0" smtClean="0"/>
              <a:t>A.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7215" y="1023183"/>
            <a:ext cx="317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 B.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21878" y="4289053"/>
            <a:ext cx="21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      </a:t>
            </a:r>
            <a:r>
              <a:rPr lang="en-US" sz="5400" b="1" dirty="0" smtClean="0"/>
              <a:t>C.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77215" y="2142581"/>
            <a:ext cx="3379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D</a:t>
            </a:r>
            <a:r>
              <a:rPr lang="en-US" sz="5400" b="1" dirty="0" smtClean="0"/>
              <a:t>.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37053" y="5548447"/>
            <a:ext cx="215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      </a:t>
            </a:r>
            <a:r>
              <a:rPr lang="en-US" sz="5400" b="1" dirty="0" smtClean="0"/>
              <a:t>E.</a:t>
            </a:r>
            <a:endParaRPr lang="ru-RU" sz="5400" b="1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951090" y="34699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977215" y="11202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977215" y="4493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970197" y="23619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3977215" y="56777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94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Kingdom of Great Britain and Northern Ireland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0709"/>
            <a:ext cx="3572434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404664"/>
            <a:ext cx="453779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85750" y="188640"/>
            <a:ext cx="86067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  <a:t>Who </a:t>
            </a:r>
            <a:r>
              <a:rPr lang="en-US" altLang="ru-RU" sz="3600" b="1" i="1" u="sng" dirty="0">
                <a:solidFill>
                  <a:srgbClr val="7030A0"/>
                </a:solidFill>
                <a:latin typeface="+mn-lt"/>
              </a:rPr>
              <a:t>is the official Head of Great Britain?</a:t>
            </a:r>
            <a:endParaRPr lang="ru-RU" altLang="ru-RU" sz="36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772411" y="1460643"/>
            <a:ext cx="44644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AutoNum type="alphaUcPeriod"/>
            </a:pPr>
            <a:r>
              <a:rPr lang="en-US" altLang="ru-RU" sz="4000" b="1" dirty="0" smtClean="0">
                <a:latin typeface="+mn-lt"/>
              </a:rPr>
              <a:t>   The Queen</a:t>
            </a:r>
          </a:p>
          <a:p>
            <a:pPr marL="0" indent="0" eaLnBrk="1" hangingPunct="1"/>
            <a:endParaRPr lang="en-US" altLang="ru-RU" sz="4000" b="1" dirty="0" smtClean="0">
              <a:latin typeface="+mn-lt"/>
            </a:endParaRPr>
          </a:p>
          <a:p>
            <a:pPr eaLnBrk="1" hangingPunct="1">
              <a:buAutoNum type="alphaUcPeriod"/>
            </a:pPr>
            <a:endParaRPr lang="en-US" altLang="ru-RU" sz="4000" b="1" dirty="0">
              <a:latin typeface="+mn-lt"/>
            </a:endParaRPr>
          </a:p>
          <a:p>
            <a:pPr eaLnBrk="1" hangingPunct="1">
              <a:buAutoNum type="alphaUcPeriod" startAt="2"/>
            </a:pPr>
            <a:r>
              <a:rPr lang="en-US" altLang="ru-RU" sz="4000" b="1" dirty="0" smtClean="0">
                <a:latin typeface="+mn-lt"/>
              </a:rPr>
              <a:t>   The King</a:t>
            </a:r>
          </a:p>
          <a:p>
            <a:pPr eaLnBrk="1" hangingPunct="1">
              <a:buAutoNum type="alphaUcPeriod" startAt="2"/>
            </a:pPr>
            <a:endParaRPr lang="en-US" altLang="ru-RU" sz="4000" b="1" dirty="0" smtClean="0">
              <a:latin typeface="+mn-lt"/>
            </a:endParaRPr>
          </a:p>
          <a:p>
            <a:pPr marL="0" indent="0" eaLnBrk="1" hangingPunct="1"/>
            <a:endParaRPr lang="en-US" altLang="ru-RU" sz="4000" b="1" dirty="0">
              <a:latin typeface="+mn-lt"/>
            </a:endParaRPr>
          </a:p>
          <a:p>
            <a:pPr marL="0" indent="0" eaLnBrk="1" hangingPunct="1"/>
            <a:r>
              <a:rPr lang="en-US" altLang="ru-RU" sz="4000" b="1" dirty="0" smtClean="0">
                <a:latin typeface="+mn-lt"/>
              </a:rPr>
              <a:t>C.   The </a:t>
            </a:r>
            <a:r>
              <a:rPr lang="en-US" altLang="ru-RU" sz="4000" b="1" dirty="0">
                <a:latin typeface="+mn-lt"/>
              </a:rPr>
              <a:t>President</a:t>
            </a:r>
            <a:endParaRPr lang="ru-RU" altLang="ru-RU" sz="4000" b="1" dirty="0">
              <a:latin typeface="+mn-lt"/>
            </a:endParaRPr>
          </a:p>
        </p:txBody>
      </p:sp>
      <p:pic>
        <p:nvPicPr>
          <p:cNvPr id="40966" name="Picture 9" descr="http://www.speedace.info/speedace_images/Queen_Elizabeth_portrait_oils_christian_fu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460643"/>
            <a:ext cx="29813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45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ru-RU" sz="4000" b="1" i="1" u="sng" dirty="0" smtClean="0">
                <a:solidFill>
                  <a:srgbClr val="7030A0"/>
                </a:solidFill>
              </a:rPr>
              <a:t>What is the </a:t>
            </a:r>
            <a:r>
              <a:rPr lang="en-US" altLang="ru-RU" sz="3600" b="1" i="1" u="sng" dirty="0" smtClean="0">
                <a:solidFill>
                  <a:srgbClr val="7030A0"/>
                </a:solidFill>
                <a:latin typeface="+mn-lt"/>
              </a:rPr>
              <a:t>monetary</a:t>
            </a:r>
            <a:r>
              <a:rPr lang="en-US" altLang="ru-RU" sz="4000" b="1" i="1" u="sng" dirty="0" smtClean="0">
                <a:solidFill>
                  <a:srgbClr val="7030A0"/>
                </a:solidFill>
              </a:rPr>
              <a:t> unit of Britain?</a:t>
            </a:r>
            <a:endParaRPr lang="ru-RU" altLang="ru-RU" sz="4000" b="1" i="1" u="sng" dirty="0">
              <a:solidFill>
                <a:srgbClr val="7030A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427912" cy="3816350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4000" b="1" dirty="0" smtClean="0"/>
              <a:t>A.   British dollar</a:t>
            </a:r>
            <a:endParaRPr lang="ru-RU" altLang="ru-RU" sz="4000" b="1" dirty="0"/>
          </a:p>
          <a:p>
            <a:pPr marL="609600" indent="-609600">
              <a:buFontTx/>
              <a:buNone/>
            </a:pPr>
            <a:endParaRPr lang="ru-RU" altLang="ru-RU" sz="4000" b="1" dirty="0"/>
          </a:p>
          <a:p>
            <a:pPr marL="609600" indent="-609600">
              <a:buFontTx/>
              <a:buNone/>
            </a:pPr>
            <a:r>
              <a:rPr lang="en-US" altLang="ru-RU" sz="4000" b="1" dirty="0" smtClean="0"/>
              <a:t>B.   </a:t>
            </a:r>
            <a:r>
              <a:rPr lang="en-US" altLang="ru-RU" sz="4000" b="1" dirty="0"/>
              <a:t>p</a:t>
            </a:r>
            <a:r>
              <a:rPr lang="en-US" altLang="ru-RU" sz="4000" b="1" dirty="0" smtClean="0"/>
              <a:t>ound sterling</a:t>
            </a:r>
            <a:endParaRPr lang="ru-RU" altLang="ru-RU" sz="4000" b="1" dirty="0"/>
          </a:p>
          <a:p>
            <a:pPr marL="609600" indent="-609600">
              <a:buFontTx/>
              <a:buNone/>
            </a:pPr>
            <a:endParaRPr lang="ru-RU" altLang="ru-RU" sz="4000" b="1" dirty="0"/>
          </a:p>
          <a:p>
            <a:pPr marL="609600" indent="-609600">
              <a:buFontTx/>
              <a:buNone/>
            </a:pPr>
            <a:r>
              <a:rPr lang="en-US" altLang="ru-RU" sz="4000" b="1" dirty="0" smtClean="0"/>
              <a:t>C.   euro</a:t>
            </a:r>
            <a:endParaRPr lang="ru-RU" altLang="ru-RU" sz="4000" b="1" dirty="0"/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7890"/>
            <a:ext cx="2592288" cy="13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907"/>
            <a:ext cx="2592288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49528"/>
            <a:ext cx="2592288" cy="13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326964" y="332656"/>
            <a:ext cx="84935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i="1" u="sng" dirty="0" smtClean="0">
                <a:solidFill>
                  <a:srgbClr val="7030A0"/>
                </a:solidFill>
                <a:latin typeface="+mn-lt"/>
              </a:rPr>
              <a:t>What </a:t>
            </a:r>
            <a:r>
              <a:rPr lang="en-US" altLang="ru-RU" sz="4400" b="1" i="1" u="sng" dirty="0">
                <a:solidFill>
                  <a:srgbClr val="7030A0"/>
                </a:solidFill>
                <a:latin typeface="+mn-lt"/>
              </a:rPr>
              <a:t>is it “the Union Jack”?</a:t>
            </a:r>
            <a:endParaRPr lang="ru-RU" altLang="ru-RU" sz="4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430342" y="1556792"/>
            <a:ext cx="82867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AutoNum type="alphaUcPeriod"/>
            </a:pPr>
            <a:r>
              <a:rPr lang="en-US" altLang="ru-RU" sz="3800" b="1" dirty="0" smtClean="0">
                <a:latin typeface="+mn-lt"/>
              </a:rPr>
              <a:t>the traditional English song</a:t>
            </a:r>
          </a:p>
          <a:p>
            <a:pPr eaLnBrk="1" hangingPunct="1">
              <a:buAutoNum type="alphaUcPeriod"/>
            </a:pPr>
            <a:endParaRPr lang="en-US" altLang="ru-RU" sz="3800" b="1" dirty="0" smtClean="0">
              <a:latin typeface="+mn-lt"/>
            </a:endParaRPr>
          </a:p>
          <a:p>
            <a:pPr marL="0" indent="0" eaLnBrk="1" hangingPunct="1"/>
            <a:endParaRPr lang="en-US" altLang="ru-RU" sz="3800" b="1" dirty="0" smtClean="0">
              <a:latin typeface="+mn-lt"/>
            </a:endParaRPr>
          </a:p>
          <a:p>
            <a:pPr eaLnBrk="1" hangingPunct="1">
              <a:buAutoNum type="alphaUcPeriod" startAt="2"/>
            </a:pPr>
            <a:r>
              <a:rPr lang="en-US" altLang="ru-RU" sz="3800" b="1" dirty="0" smtClean="0">
                <a:latin typeface="+mn-lt"/>
              </a:rPr>
              <a:t>the flag of the USA</a:t>
            </a:r>
          </a:p>
          <a:p>
            <a:pPr marL="0" indent="0" eaLnBrk="1" hangingPunct="1"/>
            <a:endParaRPr lang="en-US" altLang="ru-RU" sz="3800" b="1" dirty="0" smtClean="0">
              <a:latin typeface="+mn-lt"/>
            </a:endParaRPr>
          </a:p>
          <a:p>
            <a:pPr eaLnBrk="1" hangingPunct="1">
              <a:buAutoNum type="alphaUcPeriod" startAt="2"/>
            </a:pPr>
            <a:endParaRPr lang="en-US" altLang="ru-RU" sz="3800" b="1" dirty="0" smtClean="0">
              <a:latin typeface="+mn-lt"/>
            </a:endParaRPr>
          </a:p>
          <a:p>
            <a:pPr marL="0" indent="0" eaLnBrk="1" hangingPunct="1"/>
            <a:r>
              <a:rPr lang="en-US" altLang="ru-RU" sz="3800" b="1" dirty="0" smtClean="0">
                <a:latin typeface="+mn-lt"/>
              </a:rPr>
              <a:t>C.   the flag of the United Kingdom</a:t>
            </a:r>
            <a:endParaRPr lang="ru-RU" altLang="ru-RU" sz="38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32" y="2492896"/>
            <a:ext cx="3495560" cy="23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624" y="260648"/>
            <a:ext cx="8319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200" b="1" i="1" u="sng" dirty="0" smtClean="0">
                <a:solidFill>
                  <a:srgbClr val="7030A0"/>
                </a:solidFill>
                <a:latin typeface="+mn-lt"/>
              </a:rPr>
              <a:t>What weather is very usual in Great Britain?</a:t>
            </a:r>
            <a:endParaRPr lang="ru-RU" altLang="ru-RU" sz="32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28624" y="1183243"/>
            <a:ext cx="42148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ru-RU" sz="3600" b="1" dirty="0" smtClean="0">
                <a:latin typeface="+mn-lt"/>
              </a:rPr>
              <a:t>                </a:t>
            </a:r>
          </a:p>
          <a:p>
            <a:pPr marL="0" indent="0" eaLnBrk="1" hangingPunct="1"/>
            <a:r>
              <a:rPr lang="en-US" altLang="ru-RU" sz="3600" b="1" dirty="0">
                <a:latin typeface="+mn-lt"/>
              </a:rPr>
              <a:t> </a:t>
            </a:r>
            <a:r>
              <a:rPr lang="en-US" altLang="ru-RU" sz="3600" b="1" dirty="0" smtClean="0">
                <a:latin typeface="+mn-lt"/>
              </a:rPr>
              <a:t>           A.    rainy</a:t>
            </a:r>
          </a:p>
          <a:p>
            <a:pPr eaLnBrk="1" hangingPunct="1">
              <a:buFontTx/>
              <a:buAutoNum type="alphaLcParenR"/>
            </a:pPr>
            <a:endParaRPr lang="en-US" altLang="ru-RU" sz="3600" b="1" dirty="0">
              <a:latin typeface="+mn-lt"/>
            </a:endParaRPr>
          </a:p>
          <a:p>
            <a:pPr eaLnBrk="1" hangingPunct="1">
              <a:buFontTx/>
              <a:buAutoNum type="alphaLcParenR"/>
            </a:pPr>
            <a:endParaRPr lang="en-US" altLang="ru-RU" sz="3600" b="1" dirty="0" smtClean="0">
              <a:latin typeface="+mn-lt"/>
            </a:endParaRPr>
          </a:p>
          <a:p>
            <a:pPr marL="0" indent="0" eaLnBrk="1" hangingPunct="1"/>
            <a:r>
              <a:rPr lang="en-US" altLang="ru-RU" sz="3600" b="1" dirty="0">
                <a:latin typeface="+mn-lt"/>
              </a:rPr>
              <a:t> </a:t>
            </a:r>
            <a:r>
              <a:rPr lang="en-US" altLang="ru-RU" sz="3600" b="1" dirty="0" smtClean="0">
                <a:latin typeface="+mn-lt"/>
              </a:rPr>
              <a:t>           B.    sunny</a:t>
            </a:r>
          </a:p>
          <a:p>
            <a:pPr eaLnBrk="1" hangingPunct="1">
              <a:buFontTx/>
              <a:buAutoNum type="alphaLcParenR"/>
            </a:pPr>
            <a:endParaRPr lang="en-US" altLang="ru-RU" sz="3600" b="1" dirty="0">
              <a:latin typeface="+mn-lt"/>
            </a:endParaRPr>
          </a:p>
          <a:p>
            <a:pPr marL="0" indent="0" eaLnBrk="1" hangingPunct="1"/>
            <a:endParaRPr lang="en-US" altLang="ru-RU" sz="3600" b="1" dirty="0">
              <a:latin typeface="+mn-lt"/>
            </a:endParaRPr>
          </a:p>
          <a:p>
            <a:pPr marL="0" indent="0" eaLnBrk="1" hangingPunct="1"/>
            <a:r>
              <a:rPr lang="en-US" altLang="ru-RU" sz="3600" b="1" dirty="0" smtClean="0">
                <a:latin typeface="+mn-lt"/>
              </a:rPr>
              <a:t>            C.    snowy</a:t>
            </a:r>
            <a:endParaRPr lang="ru-RU" altLang="ru-RU" sz="36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0797"/>
            <a:ext cx="2831209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83243"/>
            <a:ext cx="2815177" cy="1730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58988"/>
            <a:ext cx="2815177" cy="17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1" y="1196752"/>
            <a:ext cx="3997769" cy="2680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2" y="1196752"/>
            <a:ext cx="3574301" cy="2680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16" y="4149080"/>
            <a:ext cx="4594823" cy="2205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</a:rPr>
              <a:t>Choose the London bus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67476" y="1196752"/>
            <a:ext cx="1096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3212976"/>
            <a:ext cx="1296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B.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6168" y="4164253"/>
            <a:ext cx="1150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5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459</Words>
  <Application>Microsoft Office PowerPoint</Application>
  <PresentationFormat>Экран (4:3)</PresentationFormat>
  <Paragraphs>177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Image</vt:lpstr>
      <vt:lpstr>Презентация PowerPoint</vt:lpstr>
      <vt:lpstr>Match the countries with their flags</vt:lpstr>
      <vt:lpstr>Let’s check!</vt:lpstr>
      <vt:lpstr>The United Kingdom of Great Britain and Northern Ireland</vt:lpstr>
      <vt:lpstr>Презентация PowerPoint</vt:lpstr>
      <vt:lpstr>What is the monetary unit of Britain?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United States of America</vt:lpstr>
      <vt:lpstr>Презентация PowerPoint</vt:lpstr>
      <vt:lpstr>Презентация PowerPoint</vt:lpstr>
      <vt:lpstr>Презентация PowerPoint</vt:lpstr>
      <vt:lpstr>How many stars and stripes are there on the flag of the USA?</vt:lpstr>
      <vt:lpstr>Where is the Statue of Liberty situated?</vt:lpstr>
      <vt:lpstr>Who was the 1st president of the USA?</vt:lpstr>
      <vt:lpstr>What kind of sport is the most popular  in the USA?</vt:lpstr>
      <vt:lpstr>Canada</vt:lpstr>
      <vt:lpstr>What is the capital of Canada?</vt:lpstr>
      <vt:lpstr>What is the monetary unit of Canada?</vt:lpstr>
      <vt:lpstr>Canada has 2 official languages:</vt:lpstr>
      <vt:lpstr>Australia</vt:lpstr>
      <vt:lpstr>Презентация PowerPoint</vt:lpstr>
      <vt:lpstr>What is the most popular animal  of Australia?</vt:lpstr>
      <vt:lpstr>New Zealand</vt:lpstr>
      <vt:lpstr>What is the monetary unit  of New Zealand?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Music</dc:creator>
  <cp:lastModifiedBy>Alacritas</cp:lastModifiedBy>
  <cp:revision>83</cp:revision>
  <dcterms:created xsi:type="dcterms:W3CDTF">2016-01-18T16:26:04Z</dcterms:created>
  <dcterms:modified xsi:type="dcterms:W3CDTF">2016-01-19T07:34:12Z</dcterms:modified>
</cp:coreProperties>
</file>