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C29166A-90A9-4A7C-A998-B8F9B247F38B}"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69134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29166A-90A9-4A7C-A998-B8F9B247F38B}"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3288835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29166A-90A9-4A7C-A998-B8F9B247F38B}"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972993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29166A-90A9-4A7C-A998-B8F9B247F38B}"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2185287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29166A-90A9-4A7C-A998-B8F9B247F38B}"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1264087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29166A-90A9-4A7C-A998-B8F9B247F38B}" type="datetimeFigureOut">
              <a:rPr lang="en-US" smtClean="0"/>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3084360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29166A-90A9-4A7C-A998-B8F9B247F38B}" type="datetimeFigureOut">
              <a:rPr lang="en-US" smtClean="0"/>
              <a:t>9/22/2019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976429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29166A-90A9-4A7C-A998-B8F9B247F38B}" type="datetimeFigureOut">
              <a:rPr lang="en-US" smtClean="0"/>
              <a:t>9/22/2019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3226828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29166A-90A9-4A7C-A998-B8F9B247F38B}" type="datetimeFigureOut">
              <a:rPr lang="en-US" smtClean="0"/>
              <a:t>9/22/2019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1915140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9166A-90A9-4A7C-A998-B8F9B247F38B}" type="datetimeFigureOut">
              <a:rPr lang="en-US" smtClean="0"/>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1112994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29166A-90A9-4A7C-A998-B8F9B247F38B}" type="datetimeFigureOut">
              <a:rPr lang="en-US" smtClean="0"/>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608AF-A8F3-4C38-B498-90AE44634F2C}" type="slidenum">
              <a:rPr lang="en-US" smtClean="0"/>
              <a:t>‹#›</a:t>
            </a:fld>
            <a:endParaRPr lang="en-US"/>
          </a:p>
        </p:txBody>
      </p:sp>
    </p:spTree>
    <p:extLst>
      <p:ext uri="{BB962C8B-B14F-4D97-AF65-F5344CB8AC3E}">
        <p14:creationId xmlns:p14="http://schemas.microsoft.com/office/powerpoint/2010/main" val="366879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9166A-90A9-4A7C-A998-B8F9B247F38B}" type="datetimeFigureOut">
              <a:rPr lang="en-US" smtClean="0"/>
              <a:t>9/22/2019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608AF-A8F3-4C38-B498-90AE44634F2C}" type="slidenum">
              <a:rPr lang="en-US" smtClean="0"/>
              <a:t>‹#›</a:t>
            </a:fld>
            <a:endParaRPr lang="en-US"/>
          </a:p>
        </p:txBody>
      </p:sp>
    </p:spTree>
    <p:extLst>
      <p:ext uri="{BB962C8B-B14F-4D97-AF65-F5344CB8AC3E}">
        <p14:creationId xmlns:p14="http://schemas.microsoft.com/office/powerpoint/2010/main" val="1018738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melsafe.com.au/services/gap-analysis/"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hyperlink" Target="https://www.melsafe.com.au/services/gap-analysis/"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hyperlink" Target="https://www.melsafe.com.au/services/certification-support/"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hyperlink" Target="https://www.melsafe.com.au/services/certification-support/"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hyperlink" Target="https://www.melsafe.com.au/services/certification-support/"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www.melsafe.com.au/services/certification-support/"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www.melsafe.com.au/"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hyperlink" Target="https://www.melsafe.com.au/services/internal-audit-services/"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hyperlink" Target="https://www.melsafe.com.au/services/management-systems-2/"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www.melsafe.com.au/services/management-systems-2/"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www.melsafe.com.au/services/management-systems-2/"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www.melsafe.com.au/services/management-systems-2/"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hyperlink" Target="https://www.melsafe.com.au/services/gap-analysis/"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hyperlink" Target="https://www.melsafe.com.au/services/gap-analysis/"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melsafe.com.au/services/gap-analysis/"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78040"/>
            <a:ext cx="10515600" cy="4798924"/>
          </a:xfrm>
          <a:blipFill>
            <a:blip r:embed="rId2"/>
            <a:tile tx="0" ty="0" sx="100000" sy="100000" flip="none" algn="tl"/>
          </a:blipFill>
        </p:spPr>
        <p:txBody>
          <a:bodyPr>
            <a:noAutofit/>
          </a:bodyPr>
          <a:lstStyle/>
          <a:p>
            <a:pPr marL="0" indent="0" algn="ctr">
              <a:buNone/>
            </a:pPr>
            <a:r>
              <a:rPr lang="en-US" sz="6000" dirty="0" smtClean="0">
                <a:latin typeface="Algerian" panose="04020705040A02060702" pitchFamily="82" charset="0"/>
              </a:rPr>
              <a:t>WELCOME</a:t>
            </a:r>
          </a:p>
          <a:p>
            <a:pPr algn="ctr"/>
            <a:endParaRPr lang="en-US" sz="6000" dirty="0">
              <a:latin typeface="Algerian" panose="04020705040A02060702" pitchFamily="82" charset="0"/>
            </a:endParaRPr>
          </a:p>
          <a:p>
            <a:pPr marL="0" indent="0" algn="ctr">
              <a:buNone/>
            </a:pPr>
            <a:r>
              <a:rPr lang="en-US" sz="6000" dirty="0" smtClean="0">
                <a:latin typeface="Algerian" panose="04020705040A02060702" pitchFamily="82" charset="0"/>
              </a:rPr>
              <a:t>TO</a:t>
            </a:r>
          </a:p>
          <a:p>
            <a:pPr algn="ctr"/>
            <a:endParaRPr lang="en-US" sz="6000" dirty="0">
              <a:latin typeface="Algerian" panose="04020705040A02060702" pitchFamily="82" charset="0"/>
            </a:endParaRPr>
          </a:p>
          <a:p>
            <a:pPr marL="0" indent="0" algn="ctr">
              <a:buNone/>
            </a:pPr>
            <a:r>
              <a:rPr lang="en-US" sz="6000" dirty="0" smtClean="0">
                <a:latin typeface="Algerian" panose="04020705040A02060702" pitchFamily="82" charset="0"/>
              </a:rPr>
              <a:t>MELSAFE</a:t>
            </a:r>
          </a:p>
        </p:txBody>
      </p:sp>
    </p:spTree>
    <p:extLst>
      <p:ext uri="{BB962C8B-B14F-4D97-AF65-F5344CB8AC3E}">
        <p14:creationId xmlns:p14="http://schemas.microsoft.com/office/powerpoint/2010/main" val="2549973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Health and Safety Gap Analysis</a:t>
            </a:r>
          </a:p>
        </p:txBody>
      </p:sp>
      <p:sp>
        <p:nvSpPr>
          <p:cNvPr id="3" name="Content Placeholder 2"/>
          <p:cNvSpPr>
            <a:spLocks noGrp="1"/>
          </p:cNvSpPr>
          <p:nvPr>
            <p:ph idx="1"/>
          </p:nvPr>
        </p:nvSpPr>
        <p:spPr>
          <a:xfrm>
            <a:off x="838200" y="1864262"/>
            <a:ext cx="5936087" cy="4351338"/>
          </a:xfrm>
          <a:solidFill>
            <a:schemeClr val="tx2">
              <a:lumMod val="50000"/>
            </a:schemeClr>
          </a:solidFill>
        </p:spPr>
        <p:txBody>
          <a:bodyPr/>
          <a:lstStyle/>
          <a:p>
            <a:r>
              <a:rPr lang="en-US" dirty="0">
                <a:solidFill>
                  <a:schemeClr val="bg1"/>
                </a:solidFill>
                <a:latin typeface="Arial" panose="020B0604020202020204" pitchFamily="34" charset="0"/>
                <a:cs typeface="Arial" panose="020B0604020202020204" pitchFamily="34" charset="0"/>
                <a:hlinkClick r:id="rId3"/>
              </a:rPr>
              <a:t>Health &amp; Safety Gap Analysis</a:t>
            </a:r>
            <a:r>
              <a:rPr lang="en-US" dirty="0">
                <a:solidFill>
                  <a:schemeClr val="bg1"/>
                </a:solidFill>
                <a:latin typeface="Arial" panose="020B0604020202020204" pitchFamily="34" charset="0"/>
                <a:cs typeface="Arial" panose="020B0604020202020204" pitchFamily="34" charset="0"/>
              </a:rPr>
              <a:t> is a part of Melsafe company. We provide a bespoke Health &amp; Safety Management system for you to operate fully compliant and within current regulations and legislation required in your industry. Learn more information please click on our website.</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1712" y="1864262"/>
            <a:ext cx="4412088" cy="4351338"/>
          </a:xfrm>
          <a:prstGeom prst="rect">
            <a:avLst/>
          </a:prstGeom>
        </p:spPr>
      </p:pic>
    </p:spTree>
    <p:extLst>
      <p:ext uri="{BB962C8B-B14F-4D97-AF65-F5344CB8AC3E}">
        <p14:creationId xmlns:p14="http://schemas.microsoft.com/office/powerpoint/2010/main" val="3279078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EHS Gap Analysis</a:t>
            </a:r>
          </a:p>
        </p:txBody>
      </p:sp>
      <p:sp>
        <p:nvSpPr>
          <p:cNvPr id="3" name="Content Placeholder 2"/>
          <p:cNvSpPr>
            <a:spLocks noGrp="1"/>
          </p:cNvSpPr>
          <p:nvPr>
            <p:ph idx="1"/>
          </p:nvPr>
        </p:nvSpPr>
        <p:spPr>
          <a:xfrm>
            <a:off x="807076" y="1812746"/>
            <a:ext cx="5735392" cy="4351338"/>
          </a:xfrm>
          <a:solidFill>
            <a:schemeClr val="tx2">
              <a:lumMod val="50000"/>
            </a:schemeClr>
          </a:solidFill>
        </p:spPr>
        <p:txBody>
          <a:bodyPr>
            <a:normAutofit lnSpcReduction="10000"/>
          </a:bodyPr>
          <a:lstStyle/>
          <a:p>
            <a:r>
              <a:rPr lang="en-US" dirty="0">
                <a:solidFill>
                  <a:schemeClr val="bg1"/>
                </a:solidFill>
                <a:latin typeface="Arial" panose="020B0604020202020204" pitchFamily="34" charset="0"/>
                <a:cs typeface="Arial" panose="020B0604020202020204" pitchFamily="34" charset="0"/>
              </a:rPr>
              <a:t>Melsafe is specializing in </a:t>
            </a:r>
            <a:r>
              <a:rPr lang="en-US" dirty="0" smtClean="0">
                <a:solidFill>
                  <a:schemeClr val="bg1"/>
                </a:solidFill>
                <a:latin typeface="Arial" panose="020B0604020202020204" pitchFamily="34" charset="0"/>
                <a:cs typeface="Arial" panose="020B0604020202020204" pitchFamily="34" charset="0"/>
              </a:rPr>
              <a:t>EHS </a:t>
            </a:r>
            <a:r>
              <a:rPr lang="en-US" dirty="0">
                <a:solidFill>
                  <a:schemeClr val="bg1"/>
                </a:solidFill>
                <a:latin typeface="Arial" panose="020B0604020202020204" pitchFamily="34" charset="0"/>
                <a:cs typeface="Arial" panose="020B0604020202020204" pitchFamily="34" charset="0"/>
              </a:rPr>
              <a:t>gap analysis. </a:t>
            </a:r>
            <a:r>
              <a:rPr lang="en-US" dirty="0">
                <a:solidFill>
                  <a:schemeClr val="bg1"/>
                </a:solidFill>
                <a:latin typeface="Arial" panose="020B0604020202020204" pitchFamily="34" charset="0"/>
                <a:cs typeface="Arial" panose="020B0604020202020204" pitchFamily="34" charset="0"/>
                <a:hlinkClick r:id="rId3"/>
              </a:rPr>
              <a:t>EHS Gap Analysis</a:t>
            </a:r>
            <a:r>
              <a:rPr lang="en-US" dirty="0">
                <a:solidFill>
                  <a:schemeClr val="bg1"/>
                </a:solidFill>
                <a:latin typeface="Arial" panose="020B0604020202020204" pitchFamily="34" charset="0"/>
                <a:cs typeface="Arial" panose="020B0604020202020204" pitchFamily="34" charset="0"/>
              </a:rPr>
              <a:t> using senior-level EHS and Compliance colleagues to give an appraisal of the present state of the customer's EHS program. EHS Gap Analysis very cost adequately as an approach to show AEI's worth and to enable our customers to diagram a course towards a progressively far-reaching EHS program.</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5802" y="1812746"/>
            <a:ext cx="4527998" cy="4351338"/>
          </a:xfrm>
          <a:prstGeom prst="rect">
            <a:avLst/>
          </a:prstGeom>
        </p:spPr>
      </p:pic>
    </p:spTree>
    <p:extLst>
      <p:ext uri="{BB962C8B-B14F-4D97-AF65-F5344CB8AC3E}">
        <p14:creationId xmlns:p14="http://schemas.microsoft.com/office/powerpoint/2010/main" val="261852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Certification Support</a:t>
            </a:r>
          </a:p>
        </p:txBody>
      </p:sp>
      <p:sp>
        <p:nvSpPr>
          <p:cNvPr id="3" name="Content Placeholder 2"/>
          <p:cNvSpPr>
            <a:spLocks noGrp="1"/>
          </p:cNvSpPr>
          <p:nvPr>
            <p:ph idx="1"/>
          </p:nvPr>
        </p:nvSpPr>
        <p:spPr>
          <a:xfrm>
            <a:off x="838200" y="1825625"/>
            <a:ext cx="5523963" cy="4351338"/>
          </a:xfrm>
          <a:solidFill>
            <a:schemeClr val="tx2">
              <a:lumMod val="50000"/>
            </a:schemeClr>
          </a:solidFill>
        </p:spPr>
        <p:txBody>
          <a:bodyPr/>
          <a:lstStyle/>
          <a:p>
            <a:r>
              <a:rPr lang="en-US" dirty="0">
                <a:solidFill>
                  <a:schemeClr val="bg1"/>
                </a:solidFill>
                <a:latin typeface="Arial" panose="020B0604020202020204" pitchFamily="34" charset="0"/>
                <a:cs typeface="Arial" panose="020B0604020202020204" pitchFamily="34" charset="0"/>
                <a:hlinkClick r:id="rId3"/>
              </a:rPr>
              <a:t>Certification support</a:t>
            </a:r>
            <a:r>
              <a:rPr lang="en-US" dirty="0">
                <a:solidFill>
                  <a:schemeClr val="bg1"/>
                </a:solidFill>
                <a:latin typeface="Arial" panose="020B0604020202020204" pitchFamily="34" charset="0"/>
                <a:cs typeface="Arial" panose="020B0604020202020204" pitchFamily="34" charset="0"/>
              </a:rPr>
              <a:t> is provided as an optional service on the statement of work. We can provide certification support leading up to your external audit, whether it being your initial, surveillance or re-evaluation audit. Certification support valuable services for your successful business.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7166" y="1825625"/>
            <a:ext cx="4566634" cy="4351338"/>
          </a:xfrm>
          <a:prstGeom prst="rect">
            <a:avLst/>
          </a:prstGeom>
        </p:spPr>
      </p:pic>
    </p:spTree>
    <p:extLst>
      <p:ext uri="{BB962C8B-B14F-4D97-AF65-F5344CB8AC3E}">
        <p14:creationId xmlns:p14="http://schemas.microsoft.com/office/powerpoint/2010/main" val="363244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Chain of Custody Australia</a:t>
            </a:r>
          </a:p>
        </p:txBody>
      </p:sp>
      <p:sp>
        <p:nvSpPr>
          <p:cNvPr id="3" name="Content Placeholder 2"/>
          <p:cNvSpPr>
            <a:spLocks noGrp="1"/>
          </p:cNvSpPr>
          <p:nvPr>
            <p:ph idx="1"/>
          </p:nvPr>
        </p:nvSpPr>
        <p:spPr>
          <a:xfrm>
            <a:off x="838200" y="1825625"/>
            <a:ext cx="5691389" cy="4351338"/>
          </a:xfrm>
          <a:solidFill>
            <a:schemeClr val="tx2">
              <a:lumMod val="50000"/>
            </a:schemeClr>
          </a:solidFill>
        </p:spPr>
        <p:txBody>
          <a:bodyPr/>
          <a:lstStyle/>
          <a:p>
            <a:r>
              <a:rPr lang="en-US" dirty="0">
                <a:solidFill>
                  <a:schemeClr val="bg1"/>
                </a:solidFill>
                <a:latin typeface="Arial" panose="020B0604020202020204" pitchFamily="34" charset="0"/>
                <a:cs typeface="Arial" panose="020B0604020202020204" pitchFamily="34" charset="0"/>
                <a:hlinkClick r:id="rId3"/>
              </a:rPr>
              <a:t>Chain of custody in Australia</a:t>
            </a:r>
            <a:r>
              <a:rPr lang="en-US" dirty="0">
                <a:solidFill>
                  <a:schemeClr val="bg1"/>
                </a:solidFill>
                <a:latin typeface="Arial" panose="020B0604020202020204" pitchFamily="34" charset="0"/>
                <a:cs typeface="Arial" panose="020B0604020202020204" pitchFamily="34" charset="0"/>
              </a:rPr>
              <a:t> is a legal term that refers to the ability to trace and safeguard the sample, from the time it was donated, through the collection, and analysis, of the sample, to the reporting of the result. For more information please visit our website.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4286" y="1825625"/>
            <a:ext cx="4579513" cy="4351338"/>
          </a:xfrm>
          <a:prstGeom prst="rect">
            <a:avLst/>
          </a:prstGeom>
        </p:spPr>
      </p:pic>
    </p:spTree>
    <p:extLst>
      <p:ext uri="{BB962C8B-B14F-4D97-AF65-F5344CB8AC3E}">
        <p14:creationId xmlns:p14="http://schemas.microsoft.com/office/powerpoint/2010/main" val="2810670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Chain of Custody Certification</a:t>
            </a:r>
          </a:p>
        </p:txBody>
      </p:sp>
      <p:sp>
        <p:nvSpPr>
          <p:cNvPr id="3" name="Content Placeholder 2"/>
          <p:cNvSpPr>
            <a:spLocks noGrp="1"/>
          </p:cNvSpPr>
          <p:nvPr>
            <p:ph idx="1"/>
          </p:nvPr>
        </p:nvSpPr>
        <p:spPr>
          <a:xfrm>
            <a:off x="838200" y="1825625"/>
            <a:ext cx="5742904" cy="4351338"/>
          </a:xfrm>
          <a:solidFill>
            <a:schemeClr val="tx2">
              <a:lumMod val="50000"/>
            </a:schemeClr>
          </a:solidFill>
        </p:spPr>
        <p:txBody>
          <a:bodyPr>
            <a:normAutofit fontScale="92500" lnSpcReduction="10000"/>
          </a:bodyPr>
          <a:lstStyle/>
          <a:p>
            <a:r>
              <a:rPr lang="en-US" dirty="0">
                <a:solidFill>
                  <a:schemeClr val="bg1"/>
                </a:solidFill>
                <a:latin typeface="Arial" panose="020B0604020202020204" pitchFamily="34" charset="0"/>
                <a:cs typeface="Arial" panose="020B0604020202020204" pitchFamily="34" charset="0"/>
                <a:hlinkClick r:id="rId3"/>
              </a:rPr>
              <a:t>Chain of Custody certification</a:t>
            </a:r>
            <a:r>
              <a:rPr lang="en-US" dirty="0">
                <a:solidFill>
                  <a:schemeClr val="bg1"/>
                </a:solidFill>
                <a:latin typeface="Arial" panose="020B0604020202020204" pitchFamily="34" charset="0"/>
                <a:cs typeface="Arial" panose="020B0604020202020204" pitchFamily="34" charset="0"/>
              </a:rPr>
              <a:t> provides independently verified assurance that the certified forest-based material contained in a product originates from sustainably managed forests. Our Melsafe organization speaking to a chain of guardianship affirmation. It is accessible worldwide and opens to all organizations that make, procedure, exchange or sell forest-based items.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48530" y="1825625"/>
            <a:ext cx="4605270" cy="4351338"/>
          </a:xfrm>
          <a:prstGeom prst="rect">
            <a:avLst/>
          </a:prstGeom>
        </p:spPr>
      </p:pic>
    </p:spTree>
    <p:extLst>
      <p:ext uri="{BB962C8B-B14F-4D97-AF65-F5344CB8AC3E}">
        <p14:creationId xmlns:p14="http://schemas.microsoft.com/office/powerpoint/2010/main" val="2245895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Workplace Inspections</a:t>
            </a:r>
          </a:p>
        </p:txBody>
      </p:sp>
      <p:sp>
        <p:nvSpPr>
          <p:cNvPr id="3" name="Content Placeholder 2"/>
          <p:cNvSpPr>
            <a:spLocks noGrp="1"/>
          </p:cNvSpPr>
          <p:nvPr>
            <p:ph idx="1"/>
          </p:nvPr>
        </p:nvSpPr>
        <p:spPr>
          <a:xfrm>
            <a:off x="838200" y="1825625"/>
            <a:ext cx="5768662" cy="4351338"/>
          </a:xfrm>
          <a:solidFill>
            <a:schemeClr val="tx2">
              <a:lumMod val="50000"/>
            </a:schemeClr>
          </a:solidFill>
        </p:spPr>
        <p:txBody>
          <a:bodyPr/>
          <a:lstStyle/>
          <a:p>
            <a:r>
              <a:rPr lang="en-US" dirty="0">
                <a:solidFill>
                  <a:schemeClr val="bg1"/>
                </a:solidFill>
                <a:latin typeface="Arial" panose="020B0604020202020204" pitchFamily="34" charset="0"/>
                <a:cs typeface="Arial" panose="020B0604020202020204" pitchFamily="34" charset="0"/>
              </a:rPr>
              <a:t>Melsafe is representing </a:t>
            </a:r>
            <a:r>
              <a:rPr lang="en-US" dirty="0">
                <a:solidFill>
                  <a:schemeClr val="bg1"/>
                </a:solidFill>
                <a:latin typeface="Arial" panose="020B0604020202020204" pitchFamily="34" charset="0"/>
                <a:cs typeface="Arial" panose="020B0604020202020204" pitchFamily="34" charset="0"/>
                <a:hlinkClick r:id="rId3"/>
              </a:rPr>
              <a:t>workplace inspections</a:t>
            </a:r>
            <a:r>
              <a:rPr lang="en-US" dirty="0">
                <a:solidFill>
                  <a:schemeClr val="bg1"/>
                </a:solidFill>
                <a:latin typeface="Arial" panose="020B0604020202020204" pitchFamily="34" charset="0"/>
                <a:cs typeface="Arial" panose="020B0604020202020204" pitchFamily="34" charset="0"/>
              </a:rPr>
              <a:t>. The main purpose of the actual workplace inspection is for the inspector to discover health and safety hazards and get them corrected before injuries or illnesses occur. If you too more information about workplace inspections, please click on our website</a:t>
            </a:r>
            <a:r>
              <a:rPr lang="en-US" dirty="0" smtClean="0">
                <a:solidFill>
                  <a:schemeClr val="bg1"/>
                </a:solidFill>
                <a:latin typeface="Arial" panose="020B0604020202020204" pitchFamily="34" charset="0"/>
                <a:cs typeface="Arial" panose="020B0604020202020204" pitchFamily="34" charset="0"/>
              </a:rPr>
              <a:t>.</a:t>
            </a:r>
            <a:endParaRPr lang="en-US" dirty="0">
              <a:solidFill>
                <a:schemeClr val="bg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8950" y="1825625"/>
            <a:ext cx="4514850" cy="4351338"/>
          </a:xfrm>
          <a:prstGeom prst="rect">
            <a:avLst/>
          </a:prstGeom>
        </p:spPr>
      </p:pic>
    </p:spTree>
    <p:extLst>
      <p:ext uri="{BB962C8B-B14F-4D97-AF65-F5344CB8AC3E}">
        <p14:creationId xmlns:p14="http://schemas.microsoft.com/office/powerpoint/2010/main" val="753796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smtClean="0">
                <a:latin typeface="Algerian" panose="04020705040A02060702" pitchFamily="82" charset="0"/>
              </a:rPr>
              <a:t>WEBSITE: </a:t>
            </a:r>
            <a:r>
              <a:rPr lang="en-US" dirty="0">
                <a:latin typeface="Algerian" panose="04020705040A02060702" pitchFamily="82" charset="0"/>
                <a:hlinkClick r:id="rId3"/>
              </a:rPr>
              <a:t>https://www.melsafe.com.au/</a:t>
            </a:r>
            <a:endParaRPr lang="en-US" dirty="0">
              <a:latin typeface="Algerian" panose="04020705040A02060702" pitchFamily="82" charset="0"/>
            </a:endParaRP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38200" y="1903111"/>
            <a:ext cx="10515600" cy="3810000"/>
          </a:xfrm>
        </p:spPr>
      </p:pic>
    </p:spTree>
    <p:extLst>
      <p:ext uri="{BB962C8B-B14F-4D97-AF65-F5344CB8AC3E}">
        <p14:creationId xmlns:p14="http://schemas.microsoft.com/office/powerpoint/2010/main" val="377962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Internal Audit Services</a:t>
            </a:r>
          </a:p>
        </p:txBody>
      </p:sp>
      <p:sp>
        <p:nvSpPr>
          <p:cNvPr id="3" name="Content Placeholder 2"/>
          <p:cNvSpPr>
            <a:spLocks noGrp="1"/>
          </p:cNvSpPr>
          <p:nvPr>
            <p:ph idx="1"/>
          </p:nvPr>
        </p:nvSpPr>
        <p:spPr>
          <a:xfrm>
            <a:off x="838200" y="1825625"/>
            <a:ext cx="5858814" cy="4351338"/>
          </a:xfrm>
          <a:solidFill>
            <a:schemeClr val="tx2">
              <a:lumMod val="50000"/>
            </a:schemeClr>
          </a:solidFill>
        </p:spPr>
        <p:txBody>
          <a:bodyPr/>
          <a:lstStyle/>
          <a:p>
            <a:r>
              <a:rPr lang="en-US" dirty="0">
                <a:solidFill>
                  <a:schemeClr val="bg1"/>
                </a:solidFill>
                <a:latin typeface="Arial" panose="020B0604020202020204" pitchFamily="34" charset="0"/>
                <a:cs typeface="Arial" panose="020B0604020202020204" pitchFamily="34" charset="0"/>
              </a:rPr>
              <a:t>Melsafe is representing Internal Audit Services. Our </a:t>
            </a:r>
            <a:r>
              <a:rPr lang="en-US" dirty="0">
                <a:solidFill>
                  <a:schemeClr val="bg1"/>
                </a:solidFill>
                <a:latin typeface="Arial" panose="020B0604020202020204" pitchFamily="34" charset="0"/>
                <a:cs typeface="Arial" panose="020B0604020202020204" pitchFamily="34" charset="0"/>
                <a:hlinkClick r:id="rId3"/>
              </a:rPr>
              <a:t>Internal audit services</a:t>
            </a:r>
            <a:r>
              <a:rPr lang="en-US" dirty="0">
                <a:solidFill>
                  <a:schemeClr val="bg1"/>
                </a:solidFill>
                <a:latin typeface="Arial" panose="020B0604020202020204" pitchFamily="34" charset="0"/>
                <a:cs typeface="Arial" panose="020B0604020202020204" pitchFamily="34" charset="0"/>
              </a:rPr>
              <a:t> to help you protect and add value to your business. Our experienced team delivers risk-based and objective assurance and advice to address strategic, financial, technology, operational, and regulatory compliance, as well as fraud monitoring processes.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0196" y="1825625"/>
            <a:ext cx="4463603" cy="4351338"/>
          </a:xfrm>
          <a:prstGeom prst="rect">
            <a:avLst/>
          </a:prstGeom>
        </p:spPr>
      </p:pic>
    </p:spTree>
    <p:extLst>
      <p:ext uri="{BB962C8B-B14F-4D97-AF65-F5344CB8AC3E}">
        <p14:creationId xmlns:p14="http://schemas.microsoft.com/office/powerpoint/2010/main" val="3491558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Management Systems</a:t>
            </a:r>
          </a:p>
        </p:txBody>
      </p:sp>
      <p:sp>
        <p:nvSpPr>
          <p:cNvPr id="3" name="Content Placeholder 2"/>
          <p:cNvSpPr>
            <a:spLocks noGrp="1"/>
          </p:cNvSpPr>
          <p:nvPr>
            <p:ph idx="1"/>
          </p:nvPr>
        </p:nvSpPr>
        <p:spPr>
          <a:xfrm>
            <a:off x="838200" y="1825625"/>
            <a:ext cx="5833056" cy="4351338"/>
          </a:xfrm>
          <a:solidFill>
            <a:schemeClr val="tx2">
              <a:lumMod val="50000"/>
            </a:schemeClr>
          </a:solidFill>
        </p:spPr>
        <p:txBody>
          <a:bodyPr/>
          <a:lstStyle/>
          <a:p>
            <a:r>
              <a:rPr lang="en-US" dirty="0">
                <a:solidFill>
                  <a:schemeClr val="bg1"/>
                </a:solidFill>
                <a:latin typeface="Arial" panose="020B0604020202020204" pitchFamily="34" charset="0"/>
                <a:cs typeface="Arial" panose="020B0604020202020204" pitchFamily="34" charset="0"/>
                <a:hlinkClick r:id="rId3"/>
              </a:rPr>
              <a:t>Management Systems</a:t>
            </a:r>
            <a:r>
              <a:rPr lang="en-US" dirty="0">
                <a:solidFill>
                  <a:schemeClr val="bg1"/>
                </a:solidFill>
                <a:latin typeface="Arial" panose="020B0604020202020204" pitchFamily="34" charset="0"/>
                <a:cs typeface="Arial" panose="020B0604020202020204" pitchFamily="34" charset="0"/>
              </a:rPr>
              <a:t> helps build sustainably successful organizations with proven tools and methods. Our Management Systems partners with our clients to improve and enhance individual and organizational effectiveness and position their companies for continued sustainable growth. For further details please click on our website.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28834" y="1915776"/>
            <a:ext cx="4424965" cy="4261187"/>
          </a:xfrm>
          <a:prstGeom prst="rect">
            <a:avLst/>
          </a:prstGeom>
        </p:spPr>
      </p:pic>
    </p:spTree>
    <p:extLst>
      <p:ext uri="{BB962C8B-B14F-4D97-AF65-F5344CB8AC3E}">
        <p14:creationId xmlns:p14="http://schemas.microsoft.com/office/powerpoint/2010/main" val="613431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Occupational Health and Safety Management Systems Guidelines</a:t>
            </a:r>
          </a:p>
        </p:txBody>
      </p:sp>
      <p:sp>
        <p:nvSpPr>
          <p:cNvPr id="3" name="Content Placeholder 2"/>
          <p:cNvSpPr>
            <a:spLocks noGrp="1"/>
          </p:cNvSpPr>
          <p:nvPr>
            <p:ph idx="1"/>
          </p:nvPr>
        </p:nvSpPr>
        <p:spPr>
          <a:xfrm>
            <a:off x="838200" y="1825625"/>
            <a:ext cx="5614115" cy="4351338"/>
          </a:xfrm>
          <a:solidFill>
            <a:schemeClr val="tx2">
              <a:lumMod val="50000"/>
            </a:schemeClr>
          </a:solidFill>
        </p:spPr>
        <p:txBody>
          <a:bodyPr>
            <a:normAutofit fontScale="92500" lnSpcReduction="10000"/>
          </a:bodyPr>
          <a:lstStyle/>
          <a:p>
            <a:r>
              <a:rPr lang="en-US" dirty="0">
                <a:solidFill>
                  <a:schemeClr val="bg1"/>
                </a:solidFill>
                <a:latin typeface="Arial" panose="020B0604020202020204" pitchFamily="34" charset="0"/>
                <a:cs typeface="Arial" panose="020B0604020202020204" pitchFamily="34" charset="0"/>
              </a:rPr>
              <a:t>An </a:t>
            </a:r>
            <a:r>
              <a:rPr lang="en-US" dirty="0">
                <a:solidFill>
                  <a:schemeClr val="bg1"/>
                </a:solidFill>
                <a:latin typeface="Arial" panose="020B0604020202020204" pitchFamily="34" charset="0"/>
                <a:cs typeface="Arial" panose="020B0604020202020204" pitchFamily="34" charset="0"/>
                <a:hlinkClick r:id="rId3"/>
              </a:rPr>
              <a:t>occupational health and safety management system</a:t>
            </a:r>
            <a:r>
              <a:rPr lang="en-US" dirty="0">
                <a:solidFill>
                  <a:schemeClr val="bg1"/>
                </a:solidFill>
                <a:latin typeface="Arial" panose="020B0604020202020204" pitchFamily="34" charset="0"/>
                <a:cs typeface="Arial" panose="020B0604020202020204" pitchFamily="34" charset="0"/>
              </a:rPr>
              <a:t> encompass more than just your health and safety program. Melsafe is specializing Occupational Health and Safety Management Systems Guidelines that incorporate wellbeing and security approaches, frameworks, principles, and records, and includes fusing your wellbeing and security exercises and program into your different business forms.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9740" y="1825626"/>
            <a:ext cx="4734060" cy="4351338"/>
          </a:xfrm>
          <a:prstGeom prst="rect">
            <a:avLst/>
          </a:prstGeom>
        </p:spPr>
      </p:pic>
    </p:spTree>
    <p:extLst>
      <p:ext uri="{BB962C8B-B14F-4D97-AF65-F5344CB8AC3E}">
        <p14:creationId xmlns:p14="http://schemas.microsoft.com/office/powerpoint/2010/main" val="911106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Work Health and Safety Management System</a:t>
            </a:r>
          </a:p>
        </p:txBody>
      </p:sp>
      <p:sp>
        <p:nvSpPr>
          <p:cNvPr id="3" name="Content Placeholder 2"/>
          <p:cNvSpPr>
            <a:spLocks noGrp="1"/>
          </p:cNvSpPr>
          <p:nvPr>
            <p:ph idx="1"/>
          </p:nvPr>
        </p:nvSpPr>
        <p:spPr>
          <a:xfrm>
            <a:off x="838200" y="1825625"/>
            <a:ext cx="5652752" cy="4351338"/>
          </a:xfrm>
          <a:solidFill>
            <a:schemeClr val="tx2">
              <a:lumMod val="50000"/>
            </a:schemeClr>
          </a:solidFill>
        </p:spPr>
        <p:txBody>
          <a:bodyPr/>
          <a:lstStyle/>
          <a:p>
            <a:r>
              <a:rPr lang="en-US" dirty="0">
                <a:solidFill>
                  <a:schemeClr val="bg1"/>
                </a:solidFill>
                <a:latin typeface="Arial" panose="020B0604020202020204" pitchFamily="34" charset="0"/>
                <a:cs typeface="Arial" panose="020B0604020202020204" pitchFamily="34" charset="0"/>
                <a:hlinkClick r:id="rId3"/>
              </a:rPr>
              <a:t>Work Health and Safety Management System</a:t>
            </a:r>
            <a:r>
              <a:rPr lang="en-US" dirty="0">
                <a:solidFill>
                  <a:schemeClr val="bg1"/>
                </a:solidFill>
                <a:latin typeface="Arial" panose="020B0604020202020204" pitchFamily="34" charset="0"/>
                <a:cs typeface="Arial" panose="020B0604020202020204" pitchFamily="34" charset="0"/>
              </a:rPr>
              <a:t> include protecting workers, saving money, and making all your hazard-specific programs more effective. We can help you understand health and safety management systems, how your operation would benefit from a system, and how to implement it.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8681" y="1825625"/>
            <a:ext cx="4515119" cy="4446386"/>
          </a:xfrm>
          <a:prstGeom prst="rect">
            <a:avLst/>
          </a:prstGeom>
        </p:spPr>
      </p:pic>
    </p:spTree>
    <p:extLst>
      <p:ext uri="{BB962C8B-B14F-4D97-AF65-F5344CB8AC3E}">
        <p14:creationId xmlns:p14="http://schemas.microsoft.com/office/powerpoint/2010/main" val="75567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WHS Management System</a:t>
            </a:r>
          </a:p>
        </p:txBody>
      </p:sp>
      <p:sp>
        <p:nvSpPr>
          <p:cNvPr id="3" name="Content Placeholder 2"/>
          <p:cNvSpPr>
            <a:spLocks noGrp="1"/>
          </p:cNvSpPr>
          <p:nvPr>
            <p:ph idx="1"/>
          </p:nvPr>
        </p:nvSpPr>
        <p:spPr>
          <a:xfrm>
            <a:off x="838200" y="1825625"/>
            <a:ext cx="5614115" cy="4351338"/>
          </a:xfrm>
          <a:solidFill>
            <a:schemeClr val="tx2">
              <a:lumMod val="50000"/>
            </a:schemeClr>
          </a:solidFill>
        </p:spPr>
        <p:txBody>
          <a:bodyPr>
            <a:normAutofit lnSpcReduction="10000"/>
          </a:bodyPr>
          <a:lstStyle/>
          <a:p>
            <a:r>
              <a:rPr lang="en-US" dirty="0">
                <a:solidFill>
                  <a:schemeClr val="bg1"/>
                </a:solidFill>
                <a:latin typeface="Arial" panose="020B0604020202020204" pitchFamily="34" charset="0"/>
                <a:cs typeface="Arial" panose="020B0604020202020204" pitchFamily="34" charset="0"/>
                <a:hlinkClick r:id="rId3"/>
              </a:rPr>
              <a:t>WHS Management System</a:t>
            </a:r>
            <a:r>
              <a:rPr lang="en-US" dirty="0">
                <a:solidFill>
                  <a:schemeClr val="bg1"/>
                </a:solidFill>
                <a:latin typeface="Arial" panose="020B0604020202020204" pitchFamily="34" charset="0"/>
                <a:cs typeface="Arial" panose="020B0604020202020204" pitchFamily="34" charset="0"/>
              </a:rPr>
              <a:t> is essential to any workplace every workplace has a legislative responsibility to care for the health and safety of all the employees. Our experience in the industry will guide you through the process of legislative requirements of your state, and work together to ensure the safety of everyone in the workplace.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8668" y="1825625"/>
            <a:ext cx="4735132" cy="4351338"/>
          </a:xfrm>
          <a:prstGeom prst="rect">
            <a:avLst/>
          </a:prstGeom>
        </p:spPr>
      </p:pic>
    </p:spTree>
    <p:extLst>
      <p:ext uri="{BB962C8B-B14F-4D97-AF65-F5344CB8AC3E}">
        <p14:creationId xmlns:p14="http://schemas.microsoft.com/office/powerpoint/2010/main" val="409554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WHS Gap Analysis</a:t>
            </a:r>
          </a:p>
        </p:txBody>
      </p:sp>
      <p:sp>
        <p:nvSpPr>
          <p:cNvPr id="3" name="Content Placeholder 2"/>
          <p:cNvSpPr>
            <a:spLocks noGrp="1"/>
          </p:cNvSpPr>
          <p:nvPr>
            <p:ph idx="1"/>
          </p:nvPr>
        </p:nvSpPr>
        <p:spPr>
          <a:xfrm>
            <a:off x="838200" y="1825625"/>
            <a:ext cx="5794420" cy="4351338"/>
          </a:xfrm>
          <a:solidFill>
            <a:schemeClr val="tx2">
              <a:lumMod val="50000"/>
            </a:schemeClr>
          </a:solidFill>
        </p:spPr>
        <p:txBody>
          <a:bodyPr>
            <a:normAutofit fontScale="92500" lnSpcReduction="10000"/>
          </a:bodyPr>
          <a:lstStyle/>
          <a:p>
            <a:r>
              <a:rPr lang="en-US" dirty="0">
                <a:solidFill>
                  <a:schemeClr val="bg1"/>
                </a:solidFill>
                <a:latin typeface="Arial" panose="020B0604020202020204" pitchFamily="34" charset="0"/>
                <a:cs typeface="Arial" panose="020B0604020202020204" pitchFamily="34" charset="0"/>
                <a:hlinkClick r:id="rId3"/>
              </a:rPr>
              <a:t>WHS Gap analysis</a:t>
            </a:r>
            <a:r>
              <a:rPr lang="en-US" dirty="0">
                <a:solidFill>
                  <a:schemeClr val="bg1"/>
                </a:solidFill>
                <a:latin typeface="Arial" panose="020B0604020202020204" pitchFamily="34" charset="0"/>
                <a:cs typeface="Arial" panose="020B0604020202020204" pitchFamily="34" charset="0"/>
              </a:rPr>
              <a:t> investigation enables us to recognize the WHS hazard levels inside your business to focus on the high-chance territories to guarantee the most extreme money related advantage is accomplished and as fast as would be prudent. We give proposals and propose an activity plan or technique to be actualized to address any impending dangers and work with you to alleviate distinguished holes.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5803" y="1825625"/>
            <a:ext cx="4527997" cy="4351338"/>
          </a:xfrm>
          <a:prstGeom prst="rect">
            <a:avLst/>
          </a:prstGeom>
        </p:spPr>
      </p:pic>
    </p:spTree>
    <p:extLst>
      <p:ext uri="{BB962C8B-B14F-4D97-AF65-F5344CB8AC3E}">
        <p14:creationId xmlns:p14="http://schemas.microsoft.com/office/powerpoint/2010/main" val="2724972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Gap Assessment</a:t>
            </a:r>
          </a:p>
        </p:txBody>
      </p:sp>
      <p:sp>
        <p:nvSpPr>
          <p:cNvPr id="3" name="Content Placeholder 2"/>
          <p:cNvSpPr>
            <a:spLocks noGrp="1"/>
          </p:cNvSpPr>
          <p:nvPr>
            <p:ph idx="1"/>
          </p:nvPr>
        </p:nvSpPr>
        <p:spPr>
          <a:xfrm>
            <a:off x="838200" y="1825625"/>
            <a:ext cx="5742904" cy="4351338"/>
          </a:xfrm>
          <a:solidFill>
            <a:schemeClr val="tx2">
              <a:lumMod val="50000"/>
            </a:schemeClr>
          </a:solidFill>
        </p:spPr>
        <p:txBody>
          <a:bodyPr>
            <a:normAutofit lnSpcReduction="10000"/>
          </a:bodyPr>
          <a:lstStyle/>
          <a:p>
            <a:r>
              <a:rPr lang="en-US" dirty="0">
                <a:solidFill>
                  <a:schemeClr val="bg1"/>
                </a:solidFill>
                <a:latin typeface="Arial" panose="020B0604020202020204" pitchFamily="34" charset="0"/>
                <a:cs typeface="Arial" panose="020B0604020202020204" pitchFamily="34" charset="0"/>
              </a:rPr>
              <a:t>Melsafe is a specialized </a:t>
            </a:r>
            <a:r>
              <a:rPr lang="en-US" dirty="0">
                <a:solidFill>
                  <a:schemeClr val="bg1"/>
                </a:solidFill>
                <a:latin typeface="Arial" panose="020B0604020202020204" pitchFamily="34" charset="0"/>
                <a:cs typeface="Arial" panose="020B0604020202020204" pitchFamily="34" charset="0"/>
                <a:hlinkClick r:id="rId3"/>
              </a:rPr>
              <a:t>Gap Assessment</a:t>
            </a:r>
            <a:r>
              <a:rPr lang="en-US" dirty="0">
                <a:solidFill>
                  <a:schemeClr val="bg1"/>
                </a:solidFill>
                <a:latin typeface="Arial" panose="020B0604020202020204" pitchFamily="34" charset="0"/>
                <a:cs typeface="Arial" panose="020B0604020202020204" pitchFamily="34" charset="0"/>
              </a:rPr>
              <a:t>. Gap Assessment is a general tool and as such, it can be used at different granularities, for example, at an organization level, as part of project management, or for strategy development. There are many very similar methods to perform a Gap Analysis. For more information please click on our website.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4134" y="1825625"/>
            <a:ext cx="4669666" cy="4351338"/>
          </a:xfrm>
          <a:prstGeom prst="rect">
            <a:avLst/>
          </a:prstGeom>
        </p:spPr>
      </p:pic>
    </p:spTree>
    <p:extLst>
      <p:ext uri="{BB962C8B-B14F-4D97-AF65-F5344CB8AC3E}">
        <p14:creationId xmlns:p14="http://schemas.microsoft.com/office/powerpoint/2010/main" val="2265680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p:spPr>
        <p:txBody>
          <a:bodyPr/>
          <a:lstStyle/>
          <a:p>
            <a:pPr algn="ctr"/>
            <a:r>
              <a:rPr lang="en-US" dirty="0">
                <a:latin typeface="Algerian" panose="04020705040A02060702" pitchFamily="82" charset="0"/>
              </a:rPr>
              <a:t>Safety Gap Analysis</a:t>
            </a:r>
          </a:p>
        </p:txBody>
      </p:sp>
      <p:sp>
        <p:nvSpPr>
          <p:cNvPr id="3" name="Content Placeholder 2"/>
          <p:cNvSpPr>
            <a:spLocks noGrp="1"/>
          </p:cNvSpPr>
          <p:nvPr>
            <p:ph idx="1"/>
          </p:nvPr>
        </p:nvSpPr>
        <p:spPr>
          <a:xfrm>
            <a:off x="838200" y="1825625"/>
            <a:ext cx="5575479" cy="4351338"/>
          </a:xfrm>
          <a:solidFill>
            <a:schemeClr val="tx2">
              <a:lumMod val="50000"/>
            </a:schemeClr>
          </a:solidFill>
        </p:spPr>
        <p:txBody>
          <a:bodyPr>
            <a:normAutofit lnSpcReduction="10000"/>
          </a:bodyPr>
          <a:lstStyle/>
          <a:p>
            <a:r>
              <a:rPr lang="en-US" dirty="0">
                <a:solidFill>
                  <a:schemeClr val="bg1"/>
                </a:solidFill>
                <a:latin typeface="Arial" panose="020B0604020202020204" pitchFamily="34" charset="0"/>
                <a:cs typeface="Arial" panose="020B0604020202020204" pitchFamily="34" charset="0"/>
                <a:hlinkClick r:id="rId3"/>
              </a:rPr>
              <a:t>Safety Gap Analysis</a:t>
            </a:r>
            <a:r>
              <a:rPr lang="en-US" dirty="0">
                <a:solidFill>
                  <a:schemeClr val="bg1"/>
                </a:solidFill>
                <a:latin typeface="Arial" panose="020B0604020202020204" pitchFamily="34" charset="0"/>
                <a:cs typeface="Arial" panose="020B0604020202020204" pitchFamily="34" charset="0"/>
              </a:rPr>
              <a:t> is a proactive approach to ensure your safety management system is effective and comply with the new Health and Safety Legislation. Gap Analysis will help you in understanding and prioritizing business needs - identifying any deficiencies or shortcomings in health, safety management and operations that need to be overcome.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5346" y="1825625"/>
            <a:ext cx="4572000" cy="4351338"/>
          </a:xfrm>
          <a:prstGeom prst="rect">
            <a:avLst/>
          </a:prstGeom>
        </p:spPr>
      </p:pic>
    </p:spTree>
    <p:extLst>
      <p:ext uri="{BB962C8B-B14F-4D97-AF65-F5344CB8AC3E}">
        <p14:creationId xmlns:p14="http://schemas.microsoft.com/office/powerpoint/2010/main" val="417265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815</Words>
  <Application>Microsoft Office PowerPoint</Application>
  <PresentationFormat>Widescreen</PresentationFormat>
  <Paragraphs>34</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Algerian</vt:lpstr>
      <vt:lpstr>Arial</vt:lpstr>
      <vt:lpstr>Calibri</vt:lpstr>
      <vt:lpstr>Calibri Light</vt:lpstr>
      <vt:lpstr>Office Theme</vt:lpstr>
      <vt:lpstr>PowerPoint Presentation</vt:lpstr>
      <vt:lpstr>Internal Audit Services</vt:lpstr>
      <vt:lpstr>Management Systems</vt:lpstr>
      <vt:lpstr>Occupational Health and Safety Management Systems Guidelines</vt:lpstr>
      <vt:lpstr>Work Health and Safety Management System</vt:lpstr>
      <vt:lpstr>WHS Management System</vt:lpstr>
      <vt:lpstr>WHS Gap Analysis</vt:lpstr>
      <vt:lpstr>Gap Assessment</vt:lpstr>
      <vt:lpstr>Safety Gap Analysis</vt:lpstr>
      <vt:lpstr>Health and Safety Gap Analysis</vt:lpstr>
      <vt:lpstr>EHS Gap Analysis</vt:lpstr>
      <vt:lpstr>Certification Support</vt:lpstr>
      <vt:lpstr>Chain of Custody Australia</vt:lpstr>
      <vt:lpstr>Chain of Custody Certification</vt:lpstr>
      <vt:lpstr>Workplace Inspections</vt:lpstr>
      <vt:lpstr>WEBSITE: https://www.melsafe.com.au/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seo3</dc:creator>
  <cp:lastModifiedBy>seo3</cp:lastModifiedBy>
  <cp:revision>4</cp:revision>
  <dcterms:created xsi:type="dcterms:W3CDTF">2019-09-22T09:50:48Z</dcterms:created>
  <dcterms:modified xsi:type="dcterms:W3CDTF">2019-09-22T10:15:34Z</dcterms:modified>
</cp:coreProperties>
</file>