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28136C-9950-4984-9FB3-40AE9E94EAC8}" type="datetimeFigureOut">
              <a:rPr lang="en-US" smtClean="0"/>
              <a:t>8/21/2019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8136C-9950-4984-9FB3-40AE9E94EAC8}" type="datetimeFigureOut">
              <a:rPr lang="en-US" smtClean="0"/>
              <a:t>8/21/2019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8136C-9950-4984-9FB3-40AE9E94EAC8}" type="datetimeFigureOut">
              <a:rPr lang="en-US" smtClean="0"/>
              <a:t>8/21/2019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28136C-9950-4984-9FB3-40AE9E94EAC8}" type="datetimeFigureOut">
              <a:rPr lang="en-US" smtClean="0"/>
              <a:t>8/21/2019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28136C-9950-4984-9FB3-40AE9E94EAC8}" type="datetimeFigureOut">
              <a:rPr lang="en-US" smtClean="0"/>
              <a:t>8/21/2019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28136C-9950-4984-9FB3-40AE9E94EAC8}" type="datetimeFigureOut">
              <a:rPr lang="en-US" smtClean="0"/>
              <a:t>8/21/2019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28136C-9950-4984-9FB3-40AE9E94EAC8}" type="datetimeFigureOut">
              <a:rPr lang="en-US" smtClean="0"/>
              <a:t>8/21/2019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28136C-9950-4984-9FB3-40AE9E94EAC8}" type="datetimeFigureOut">
              <a:rPr lang="en-US" smtClean="0"/>
              <a:t>8/21/2019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8136C-9950-4984-9FB3-40AE9E94EAC8}" type="datetimeFigureOut">
              <a:rPr lang="en-US" smtClean="0"/>
              <a:t>8/21/2019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28136C-9950-4984-9FB3-40AE9E94EAC8}" type="datetimeFigureOut">
              <a:rPr lang="en-US" smtClean="0"/>
              <a:t>8/21/2019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28136C-9950-4984-9FB3-40AE9E94EAC8}" type="datetimeFigureOut">
              <a:rPr lang="en-US" smtClean="0"/>
              <a:t>8/21/2019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BCFF9B-0CF2-46AE-9212-3501B4F2792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8136C-9950-4984-9FB3-40AE9E94EAC8}" type="datetimeFigureOut">
              <a:rPr lang="en-US" smtClean="0"/>
              <a:t>8/21/2019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BCFF9B-0CF2-46AE-9212-3501B4F2792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serviceclientfrance.fr/outlook-numero-de-telephone" TargetMode="External"/><Relationship Id="rId1" Type="http://schemas.openxmlformats.org/officeDocument/2006/relationships/slideLayout" Target="../slideLayouts/slideLayout7.xml"/><Relationship Id="rId4" Type="http://schemas.openxmlformats.org/officeDocument/2006/relationships/hyperlink" Target="http://precast-gross.000webhostapp.com/commentcreer-repondre-ou-transferer-un-courrier-electronique-dans-outloo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305800" cy="1200329"/>
          </a:xfrm>
          <a:prstGeom prst="rect">
            <a:avLst/>
          </a:prstGeom>
          <a:effectLst>
            <a:reflection blurRad="6350" stA="50000" endA="295" endPos="92000" dist="101600" dir="5400000" sy="-100000" algn="bl" rotWithShape="0"/>
          </a:effectLst>
        </p:spPr>
        <p:txBody>
          <a:bodyPr wrap="square">
            <a:spAutoFit/>
          </a:bodyPr>
          <a:lstStyle/>
          <a:p>
            <a:pPr algn="ctr"/>
            <a:r>
              <a:rPr lang="fr-FR" sz="3600" b="1" dirty="0">
                <a:solidFill>
                  <a:srgbClr val="00B0F0"/>
                </a:solidFill>
              </a:rPr>
              <a:t>Comment créer, répondre à ou transférer un courrier électronique dans Outlook</a:t>
            </a:r>
            <a:r>
              <a:rPr lang="fr-FR" sz="3600" b="1" dirty="0" smtClean="0">
                <a:solidFill>
                  <a:srgbClr val="00B0F0"/>
                </a:solidFill>
              </a:rPr>
              <a:t>?</a:t>
            </a:r>
            <a:endParaRPr lang="fr-FR" sz="3600" b="1" dirty="0">
              <a:solidFill>
                <a:srgbClr val="00B0F0"/>
              </a:solidFill>
            </a:endParaRPr>
          </a:p>
        </p:txBody>
      </p:sp>
      <p:pic>
        <p:nvPicPr>
          <p:cNvPr id="4" name="Picture 3" descr="outlook-customer-service-support-number.jpg"/>
          <p:cNvPicPr>
            <a:picLocks noChangeAspect="1"/>
          </p:cNvPicPr>
          <p:nvPr/>
        </p:nvPicPr>
        <p:blipFill>
          <a:blip r:embed="rId2"/>
          <a:stretch>
            <a:fillRect/>
          </a:stretch>
        </p:blipFill>
        <p:spPr>
          <a:xfrm>
            <a:off x="228600" y="2971800"/>
            <a:ext cx="8610600" cy="3657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28600"/>
            <a:ext cx="8610600" cy="2308324"/>
          </a:xfrm>
          <a:prstGeom prst="rect">
            <a:avLst/>
          </a:prstGeom>
        </p:spPr>
        <p:txBody>
          <a:bodyPr wrap="square">
            <a:spAutoFit/>
          </a:bodyPr>
          <a:lstStyle/>
          <a:p>
            <a:pPr algn="just"/>
            <a:r>
              <a:rPr lang="fr-FR" sz="2400" dirty="0">
                <a:solidFill>
                  <a:srgbClr val="C00000"/>
                </a:solidFill>
                <a:latin typeface="Gabriola" pitchFamily="82" charset="0"/>
              </a:rPr>
              <a:t>Créer, transférer ou répondre à un courrier électronique est aussi simple qu’ABC. Mais si vous trouvez cela difficile ou si vous avez besoin d’aide, nous sommes là pour vous proposer une solution. Dans ce blog, vous allez suivre les étapes pour créer un nouveau courrier électronique ou répondre au courrier existant. Suivez les étapes ci-dessous pour commencer et créer ou répondre à un courrier électronique. Notez que les étapes ci-dessous ne s’appliquent qu’à la nouvelle version d’Outlook sur le Web.</a:t>
            </a:r>
            <a:endParaRPr lang="en-US" sz="2400" dirty="0">
              <a:solidFill>
                <a:srgbClr val="C00000"/>
              </a:solidFill>
              <a:latin typeface="Gabriola" pitchFamily="82" charset="0"/>
            </a:endParaRPr>
          </a:p>
        </p:txBody>
      </p:sp>
      <p:pic>
        <p:nvPicPr>
          <p:cNvPr id="4" name="Picture 3" descr="outlook.jpg"/>
          <p:cNvPicPr>
            <a:picLocks noChangeAspect="1"/>
          </p:cNvPicPr>
          <p:nvPr/>
        </p:nvPicPr>
        <p:blipFill>
          <a:blip r:embed="rId2"/>
          <a:stretch>
            <a:fillRect/>
          </a:stretch>
        </p:blipFill>
        <p:spPr>
          <a:xfrm>
            <a:off x="304800" y="2667000"/>
            <a:ext cx="8458200" cy="304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371600"/>
            <a:ext cx="8686800" cy="5262979"/>
          </a:xfrm>
          <a:prstGeom prst="rect">
            <a:avLst/>
          </a:prstGeom>
        </p:spPr>
        <p:txBody>
          <a:bodyPr wrap="square">
            <a:spAutoFit/>
          </a:bodyPr>
          <a:lstStyle/>
          <a:p>
            <a:pPr marL="342900" indent="-342900">
              <a:buFont typeface="Arial" pitchFamily="34" charset="0"/>
              <a:buChar char="•"/>
            </a:pPr>
            <a:r>
              <a:rPr lang="fr-FR" sz="2400" dirty="0" smtClean="0">
                <a:solidFill>
                  <a:schemeClr val="accent6">
                    <a:lumMod val="75000"/>
                  </a:schemeClr>
                </a:solidFill>
                <a:latin typeface="Gabriola" pitchFamily="82" charset="0"/>
              </a:rPr>
              <a:t>Tout d’abord, ouvrez Outlook sur le Web sur votre appareil, puis sélectionnez Nouveau message en haut de la page pour composer un nouvel e-mail.</a:t>
            </a:r>
          </a:p>
          <a:p>
            <a:pPr marL="342900" indent="-342900">
              <a:buFont typeface="Arial" pitchFamily="34" charset="0"/>
              <a:buChar char="•"/>
            </a:pPr>
            <a:r>
              <a:rPr lang="fr-FR" sz="2400" dirty="0" smtClean="0">
                <a:solidFill>
                  <a:schemeClr val="accent6">
                    <a:lumMod val="75000"/>
                  </a:schemeClr>
                </a:solidFill>
                <a:latin typeface="Gabriola" pitchFamily="82" charset="0"/>
              </a:rPr>
              <a:t>Entrez l’adresse électronique du destinataire, c’est-à-dire la personne à qui vous voulez envoyer le message, dans le champ À.</a:t>
            </a:r>
          </a:p>
          <a:p>
            <a:pPr marL="342900" indent="-342900">
              <a:buFont typeface="Arial" pitchFamily="34" charset="0"/>
              <a:buChar char="•"/>
            </a:pPr>
            <a:r>
              <a:rPr lang="fr-FR" sz="2400" dirty="0" smtClean="0">
                <a:solidFill>
                  <a:schemeClr val="accent6">
                    <a:lumMod val="75000"/>
                  </a:schemeClr>
                </a:solidFill>
                <a:latin typeface="Gabriola" pitchFamily="82" charset="0"/>
              </a:rPr>
              <a:t>Cliquez sur l’option Cc ou Cci à droite de la ligne À pour ajouter des destinataires dans la ligne Cc ou Cci. Entrez leur adresse email dans les champs.</a:t>
            </a:r>
          </a:p>
          <a:p>
            <a:pPr marL="342900" indent="-342900">
              <a:buFont typeface="Arial" pitchFamily="34" charset="0"/>
              <a:buChar char="•"/>
            </a:pPr>
            <a:r>
              <a:rPr lang="fr-FR" sz="2400" dirty="0" smtClean="0">
                <a:solidFill>
                  <a:schemeClr val="accent6">
                    <a:lumMod val="75000"/>
                  </a:schemeClr>
                </a:solidFill>
                <a:latin typeface="Gabriola" pitchFamily="82" charset="0"/>
              </a:rPr>
              <a:t>Saisissez la description de l’e-mail dans le champ Ajouter un objet.</a:t>
            </a:r>
          </a:p>
          <a:p>
            <a:pPr marL="342900" indent="-342900">
              <a:buFont typeface="Arial" pitchFamily="34" charset="0"/>
              <a:buChar char="•"/>
            </a:pPr>
            <a:r>
              <a:rPr lang="fr-FR" sz="2400" dirty="0" smtClean="0">
                <a:solidFill>
                  <a:schemeClr val="accent6">
                    <a:lumMod val="75000"/>
                  </a:schemeClr>
                </a:solidFill>
                <a:latin typeface="Gabriola" pitchFamily="82" charset="0"/>
              </a:rPr>
              <a:t>Si vous souhaitez joindre un fichier à votre courrier électronique, cliquez sur Joindre et ajoutez le fichier.</a:t>
            </a:r>
          </a:p>
          <a:p>
            <a:pPr marL="342900" indent="-342900">
              <a:buFont typeface="Arial" pitchFamily="34" charset="0"/>
              <a:buChar char="•"/>
            </a:pPr>
            <a:r>
              <a:rPr lang="fr-FR" sz="2400" dirty="0" smtClean="0">
                <a:solidFill>
                  <a:schemeClr val="accent6">
                    <a:lumMod val="75000"/>
                  </a:schemeClr>
                </a:solidFill>
                <a:latin typeface="Gabriola" pitchFamily="82" charset="0"/>
              </a:rPr>
              <a:t>Composez le corps de l’e-mail, puis cliquez sur Envoyer.</a:t>
            </a:r>
          </a:p>
          <a:p>
            <a:pPr marL="342900" indent="-342900">
              <a:buFont typeface="Arial" pitchFamily="34" charset="0"/>
              <a:buChar char="•"/>
            </a:pPr>
            <a:r>
              <a:rPr lang="fr-FR" sz="2400" dirty="0" smtClean="0">
                <a:solidFill>
                  <a:schemeClr val="accent6">
                    <a:lumMod val="75000"/>
                  </a:schemeClr>
                </a:solidFill>
                <a:latin typeface="Gabriola" pitchFamily="82" charset="0"/>
              </a:rPr>
              <a:t>Pour transférer un message, sélectionnez d’abord l’e-mail que vous souhaitez transférer, puis cliquez sur la flèche ou l’icône en forme de flèche.</a:t>
            </a:r>
          </a:p>
          <a:p>
            <a:pPr marL="342900" indent="-342900">
              <a:buFont typeface="Arial" pitchFamily="34" charset="0"/>
              <a:buChar char="•"/>
            </a:pPr>
            <a:r>
              <a:rPr lang="fr-FR" sz="2400" dirty="0" smtClean="0">
                <a:solidFill>
                  <a:schemeClr val="accent6">
                    <a:lumMod val="75000"/>
                  </a:schemeClr>
                </a:solidFill>
                <a:latin typeface="Gabriola" pitchFamily="82" charset="0"/>
              </a:rPr>
              <a:t>Sélectionnez Transférer, ajoutez les détails et le message à votre messagerie, puis sélectionnez Envoyer.</a:t>
            </a:r>
            <a:endParaRPr lang="en-US" sz="2400" dirty="0">
              <a:solidFill>
                <a:schemeClr val="accent6">
                  <a:lumMod val="75000"/>
                </a:schemeClr>
              </a:solidFill>
              <a:latin typeface="Gabriola" pitchFamily="82" charset="0"/>
            </a:endParaRPr>
          </a:p>
        </p:txBody>
      </p:sp>
      <p:pic>
        <p:nvPicPr>
          <p:cNvPr id="3" name="Picture 2" descr="Untitled.png"/>
          <p:cNvPicPr>
            <a:picLocks noChangeAspect="1"/>
          </p:cNvPicPr>
          <p:nvPr/>
        </p:nvPicPr>
        <p:blipFill>
          <a:blip r:embed="rId2"/>
          <a:stretch>
            <a:fillRect/>
          </a:stretch>
        </p:blipFill>
        <p:spPr>
          <a:xfrm>
            <a:off x="3048000" y="285641"/>
            <a:ext cx="3038899" cy="781159"/>
          </a:xfrm>
          <a:prstGeom prst="rect">
            <a:avLst/>
          </a:prstGeom>
        </p:spPr>
      </p:pic>
      <p:pic>
        <p:nvPicPr>
          <p:cNvPr id="4" name="Picture 3" descr="512.png"/>
          <p:cNvPicPr>
            <a:picLocks noChangeAspect="1"/>
          </p:cNvPicPr>
          <p:nvPr/>
        </p:nvPicPr>
        <p:blipFill>
          <a:blip r:embed="rId3" cstate="print"/>
          <a:stretch>
            <a:fillRect/>
          </a:stretch>
        </p:blipFill>
        <p:spPr>
          <a:xfrm>
            <a:off x="609600" y="228600"/>
            <a:ext cx="1070046" cy="938009"/>
          </a:xfrm>
          <a:prstGeom prst="rect">
            <a:avLst/>
          </a:prstGeom>
        </p:spPr>
      </p:pic>
      <p:pic>
        <p:nvPicPr>
          <p:cNvPr id="5" name="Picture 4" descr="images.jpg"/>
          <p:cNvPicPr>
            <a:picLocks noChangeAspect="1"/>
          </p:cNvPicPr>
          <p:nvPr/>
        </p:nvPicPr>
        <p:blipFill>
          <a:blip r:embed="rId4"/>
          <a:stretch>
            <a:fillRect/>
          </a:stretch>
        </p:blipFill>
        <p:spPr>
          <a:xfrm>
            <a:off x="7391400" y="246518"/>
            <a:ext cx="1198159" cy="97268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0"/>
            <a:ext cx="8686800" cy="2862322"/>
          </a:xfrm>
          <a:prstGeom prst="rect">
            <a:avLst/>
          </a:prstGeom>
        </p:spPr>
        <p:txBody>
          <a:bodyPr wrap="square">
            <a:spAutoFit/>
          </a:bodyPr>
          <a:lstStyle/>
          <a:p>
            <a:pPr algn="just"/>
            <a:r>
              <a:rPr lang="fr-FR" sz="2000" dirty="0">
                <a:solidFill>
                  <a:srgbClr val="0070C0"/>
                </a:solidFill>
                <a:latin typeface="Gabriola" pitchFamily="82" charset="0"/>
              </a:rPr>
              <a:t>Lorsque vous recevez un courrier électronique et que vous souhaitez revenir au destinataire avec votre message, vous pouvez directement lui répondre en choisissant une option de réponse. Pour ce faire, ouvrez d’abord le message auquel vous souhaitez répondre, puis sélectionnez l’option flèche gauche ou flèche bas dans le coin supérieur droit. Sélectionnez Répondre ou Répondre à tous, puis tapez votre message et sélectionnez Envoyer. Lorsque vous créez un message et quittez la page sans l’envoyer, le courrier électronique est automatiquement enregistré dans le dossier de brouillons. Pour supprimer un message du dossier de brouillon, ouvrez d’abord l’e-mail, puis sélectionnez Supprimer au bas du volet des messages. Des problèmes avec votre compte Hotmail? Prenez l’aide de </a:t>
            </a:r>
            <a:r>
              <a:rPr lang="fr-FR" sz="2000" dirty="0" smtClean="0">
                <a:solidFill>
                  <a:srgbClr val="0070C0"/>
                </a:solidFill>
                <a:latin typeface="Gabriola" pitchFamily="82" charset="0"/>
                <a:hlinkClick r:id="rId2"/>
              </a:rPr>
              <a:t>Service Client France Outlook</a:t>
            </a:r>
            <a:r>
              <a:rPr lang="fr-FR" sz="2000" dirty="0">
                <a:solidFill>
                  <a:srgbClr val="0070C0"/>
                </a:solidFill>
                <a:latin typeface="Gabriola" pitchFamily="82" charset="0"/>
              </a:rPr>
              <a:t> +44-2038687821 de nos experts techniques, contactez immédiatement.</a:t>
            </a:r>
            <a:endParaRPr lang="en-US" sz="2000" dirty="0">
              <a:solidFill>
                <a:srgbClr val="0070C0"/>
              </a:solidFill>
              <a:latin typeface="Gabriola" pitchFamily="82" charset="0"/>
            </a:endParaRPr>
          </a:p>
        </p:txBody>
      </p:sp>
      <p:pic>
        <p:nvPicPr>
          <p:cNvPr id="3" name="Picture 2" descr="outlook-support.jpg"/>
          <p:cNvPicPr>
            <a:picLocks noChangeAspect="1"/>
          </p:cNvPicPr>
          <p:nvPr/>
        </p:nvPicPr>
        <p:blipFill>
          <a:blip r:embed="rId3"/>
          <a:stretch>
            <a:fillRect/>
          </a:stretch>
        </p:blipFill>
        <p:spPr>
          <a:xfrm>
            <a:off x="304800" y="2895600"/>
            <a:ext cx="8534400" cy="2938809"/>
          </a:xfrm>
          <a:prstGeom prst="rect">
            <a:avLst/>
          </a:prstGeom>
        </p:spPr>
      </p:pic>
      <p:sp>
        <p:nvSpPr>
          <p:cNvPr id="4" name="Rectangle 3"/>
          <p:cNvSpPr/>
          <p:nvPr/>
        </p:nvSpPr>
        <p:spPr>
          <a:xfrm>
            <a:off x="304800" y="6038671"/>
            <a:ext cx="8534400" cy="646331"/>
          </a:xfrm>
          <a:prstGeom prst="rect">
            <a:avLst/>
          </a:prstGeom>
        </p:spPr>
        <p:txBody>
          <a:bodyPr wrap="square">
            <a:spAutoFit/>
          </a:bodyPr>
          <a:lstStyle/>
          <a:p>
            <a:r>
              <a:rPr lang="en-US" b="1" dirty="0">
                <a:solidFill>
                  <a:srgbClr val="00B050"/>
                </a:solidFill>
              </a:rPr>
              <a:t>La Source:</a:t>
            </a:r>
            <a:r>
              <a:rPr lang="en-US" dirty="0">
                <a:solidFill>
                  <a:srgbClr val="00B050"/>
                </a:solidFill>
              </a:rPr>
              <a:t> </a:t>
            </a:r>
            <a:r>
              <a:rPr lang="en-US" dirty="0" smtClean="0">
                <a:solidFill>
                  <a:srgbClr val="00B050"/>
                </a:solidFill>
                <a:hlinkClick r:id="rId4"/>
              </a:rPr>
              <a:t>http:</a:t>
            </a:r>
            <a:r>
              <a:rPr lang="en-US" dirty="0" smtClean="0">
                <a:solidFill>
                  <a:srgbClr val="00B050"/>
                </a:solidFill>
                <a:hlinkClick r:id="rId4"/>
              </a:rPr>
              <a:t>precast-gross.000webhostapp.com/</a:t>
            </a:r>
            <a:r>
              <a:rPr lang="en-US" dirty="0" err="1" smtClean="0">
                <a:solidFill>
                  <a:srgbClr val="00B050"/>
                </a:solidFill>
                <a:hlinkClick r:id="rId4"/>
              </a:rPr>
              <a:t>commentcreer</a:t>
            </a:r>
            <a:r>
              <a:rPr lang="en-US" dirty="0" smtClean="0">
                <a:solidFill>
                  <a:srgbClr val="00B050"/>
                </a:solidFill>
                <a:hlinkClick r:id="rId4"/>
              </a:rPr>
              <a:t>-</a:t>
            </a:r>
            <a:r>
              <a:rPr lang="en-US" dirty="0" err="1" smtClean="0">
                <a:solidFill>
                  <a:srgbClr val="00B050"/>
                </a:solidFill>
                <a:hlinkClick r:id="rId4"/>
              </a:rPr>
              <a:t>repondre</a:t>
            </a:r>
            <a:r>
              <a:rPr lang="en-US" dirty="0" smtClean="0">
                <a:solidFill>
                  <a:srgbClr val="00B050"/>
                </a:solidFill>
                <a:hlinkClick r:id="rId4"/>
              </a:rPr>
              <a:t>-</a:t>
            </a:r>
            <a:r>
              <a:rPr lang="en-US" dirty="0" err="1" smtClean="0">
                <a:solidFill>
                  <a:srgbClr val="00B050"/>
                </a:solidFill>
                <a:hlinkClick r:id="rId4"/>
              </a:rPr>
              <a:t>ou</a:t>
            </a:r>
            <a:r>
              <a:rPr lang="en-US" dirty="0" smtClean="0">
                <a:solidFill>
                  <a:srgbClr val="00B050"/>
                </a:solidFill>
                <a:hlinkClick r:id="rId4"/>
              </a:rPr>
              <a:t>-</a:t>
            </a:r>
            <a:r>
              <a:rPr lang="en-US" dirty="0" err="1" smtClean="0">
                <a:solidFill>
                  <a:srgbClr val="00B050"/>
                </a:solidFill>
                <a:hlinkClick r:id="rId4"/>
              </a:rPr>
              <a:t>transferer</a:t>
            </a:r>
            <a:r>
              <a:rPr lang="en-US" dirty="0" smtClean="0">
                <a:solidFill>
                  <a:srgbClr val="00B050"/>
                </a:solidFill>
                <a:hlinkClick r:id="rId4"/>
              </a:rPr>
              <a:t>-un-</a:t>
            </a:r>
            <a:r>
              <a:rPr lang="en-US" dirty="0" err="1" smtClean="0">
                <a:solidFill>
                  <a:srgbClr val="00B050"/>
                </a:solidFill>
                <a:hlinkClick r:id="rId4"/>
              </a:rPr>
              <a:t>courrier</a:t>
            </a:r>
            <a:r>
              <a:rPr lang="en-US" dirty="0" smtClean="0">
                <a:solidFill>
                  <a:srgbClr val="00B050"/>
                </a:solidFill>
                <a:hlinkClick r:id="rId4"/>
              </a:rPr>
              <a:t>-</a:t>
            </a:r>
            <a:r>
              <a:rPr lang="en-US" dirty="0" err="1" smtClean="0">
                <a:solidFill>
                  <a:srgbClr val="00B050"/>
                </a:solidFill>
                <a:hlinkClick r:id="rId4"/>
              </a:rPr>
              <a:t>electronique</a:t>
            </a:r>
            <a:r>
              <a:rPr lang="en-US" dirty="0" smtClean="0">
                <a:solidFill>
                  <a:srgbClr val="00B050"/>
                </a:solidFill>
                <a:hlinkClick r:id="rId4"/>
              </a:rPr>
              <a:t>-</a:t>
            </a:r>
            <a:r>
              <a:rPr lang="en-US" dirty="0" err="1" smtClean="0">
                <a:solidFill>
                  <a:srgbClr val="00B050"/>
                </a:solidFill>
                <a:hlinkClick r:id="rId4"/>
              </a:rPr>
              <a:t>dans</a:t>
            </a:r>
            <a:r>
              <a:rPr lang="en-US" dirty="0" smtClean="0">
                <a:solidFill>
                  <a:srgbClr val="00B050"/>
                </a:solidFill>
                <a:hlinkClick r:id="rId4"/>
              </a:rPr>
              <a:t>-outlook</a:t>
            </a:r>
            <a:r>
              <a:rPr lang="en-US" dirty="0" smtClean="0">
                <a:solidFill>
                  <a:srgbClr val="00B050"/>
                </a:solidFill>
                <a:hlinkClick r:id="rId4"/>
              </a:rPr>
              <a:t>///</a:t>
            </a:r>
            <a:endParaRPr lang="en-US" dirty="0">
              <a:solidFill>
                <a:srgbClr val="00B05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396</Words>
  <Application>Microsoft Office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Avnish.sharma</dc:creator>
  <cp:lastModifiedBy>Avnish.sharma</cp:lastModifiedBy>
  <cp:revision>4</cp:revision>
  <dcterms:created xsi:type="dcterms:W3CDTF">2019-08-21T08:20:52Z</dcterms:created>
  <dcterms:modified xsi:type="dcterms:W3CDTF">2019-08-21T08:51:44Z</dcterms:modified>
</cp:coreProperties>
</file>